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90" r:id="rId3"/>
    <p:sldId id="266" r:id="rId4"/>
    <p:sldId id="292" r:id="rId5"/>
    <p:sldId id="297" r:id="rId6"/>
    <p:sldId id="299" r:id="rId7"/>
    <p:sldId id="300" r:id="rId8"/>
    <p:sldId id="301" r:id="rId9"/>
    <p:sldId id="295" r:id="rId10"/>
    <p:sldId id="296" r:id="rId11"/>
    <p:sldId id="291" r:id="rId12"/>
    <p:sldId id="289" r:id="rId1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5C8FD8-70E8-40B2-80E0-985B04854520}" type="datetimeFigureOut">
              <a:rPr lang="hu-HU" smtClean="0"/>
              <a:t>2023. 04. 19.</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DB7884-36BE-407B-8074-E96EA0C09AAA}" type="slidenum">
              <a:rPr lang="hu-HU" smtClean="0"/>
              <a:t>‹#›</a:t>
            </a:fld>
            <a:endParaRPr lang="hu-HU"/>
          </a:p>
        </p:txBody>
      </p:sp>
    </p:spTree>
    <p:extLst>
      <p:ext uri="{BB962C8B-B14F-4D97-AF65-F5344CB8AC3E}">
        <p14:creationId xmlns:p14="http://schemas.microsoft.com/office/powerpoint/2010/main" val="346463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7808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a:t>MINTACÍM SZERKESZTÉSE</a:t>
            </a:r>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KATTINTSON IDE AZ ALCÍM MINTÁJÁNAK SZERKESZTÉSÉHEZ</a:t>
            </a:r>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38483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11123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79538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974899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rPr>
              <a:t>KÖSZÖNÖM A FIGYELMET!</a:t>
            </a: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rPr>
              <a:t>uni-nke.hu</a:t>
            </a:r>
          </a:p>
        </p:txBody>
      </p:sp>
      <p:pic>
        <p:nvPicPr>
          <p:cNvPr id="8" name="Picture 9">
            <a:extLst>
              <a:ext uri="{FF2B5EF4-FFF2-40B4-BE49-F238E27FC236}">
                <a16:creationId xmlns:a16="http://schemas.microsoft.com/office/drawing/2014/main" id="{D03CCC5B-32D1-5145-ABFC-A0339EC06C66}"/>
              </a:ext>
            </a:extLst>
          </p:cNvPr>
          <p:cNvPicPr>
            <a:picLocks noChangeAspect="1"/>
          </p:cNvPicPr>
          <p:nvPr userDrawn="1"/>
        </p:nvPicPr>
        <p:blipFill>
          <a:blip r:embed="rId4"/>
          <a:stretch>
            <a:fillRect/>
          </a:stretch>
        </p:blipFill>
        <p:spPr>
          <a:xfrm>
            <a:off x="5264490" y="1532536"/>
            <a:ext cx="1663013" cy="1663013"/>
          </a:xfrm>
          <a:prstGeom prst="rect">
            <a:avLst/>
          </a:prstGeom>
        </p:spPr>
      </p:pic>
    </p:spTree>
    <p:extLst>
      <p:ext uri="{BB962C8B-B14F-4D97-AF65-F5344CB8AC3E}">
        <p14:creationId xmlns:p14="http://schemas.microsoft.com/office/powerpoint/2010/main" val="174821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hu-HU" dirty="0"/>
          </a:p>
        </p:txBody>
      </p:sp>
    </p:spTree>
    <p:extLst>
      <p:ext uri="{BB962C8B-B14F-4D97-AF65-F5344CB8AC3E}">
        <p14:creationId xmlns:p14="http://schemas.microsoft.com/office/powerpoint/2010/main" val="90349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a:t>MINTACÍM SZERKESZTÉSE</a:t>
            </a:r>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a:t>MINTASZÖVEG SZERKESZTÉSE</a:t>
            </a:r>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69604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62643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114217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a:t>MINTACÍM SZERKESZTÉSE</a:t>
            </a:r>
          </a:p>
        </p:txBody>
      </p:sp>
    </p:spTree>
    <p:extLst>
      <p:ext uri="{BB962C8B-B14F-4D97-AF65-F5344CB8AC3E}">
        <p14:creationId xmlns:p14="http://schemas.microsoft.com/office/powerpoint/2010/main" val="97823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6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4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Tree>
    <p:extLst>
      <p:ext uri="{BB962C8B-B14F-4D97-AF65-F5344CB8AC3E}">
        <p14:creationId xmlns:p14="http://schemas.microsoft.com/office/powerpoint/2010/main" val="189980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Tree>
    <p:extLst>
      <p:ext uri="{BB962C8B-B14F-4D97-AF65-F5344CB8AC3E}">
        <p14:creationId xmlns:p14="http://schemas.microsoft.com/office/powerpoint/2010/main" val="8984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lavgorodskaya05092017@gmail.com" TargetMode="External"/><Relationship Id="rId2" Type="http://schemas.openxmlformats.org/officeDocument/2006/relationships/hyperlink" Target="mailto:oleinik@nuczu.edu.ua"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225510" y="2158830"/>
            <a:ext cx="11772900" cy="2261371"/>
          </a:xfrm>
        </p:spPr>
        <p:txBody>
          <a:bodyPr>
            <a:normAutofit fontScale="90000"/>
          </a:bodyPr>
          <a:lstStyle/>
          <a:p>
            <a:pPr algn="ctr"/>
            <a:r>
              <a:rPr lang="en-US" dirty="0"/>
              <a:t>Experimental Determination of the Parameters of the Liquid Infiltration into the Sand</a:t>
            </a:r>
            <a:endParaRPr lang="hu-HU" sz="4000" dirty="0"/>
          </a:p>
        </p:txBody>
      </p:sp>
      <p:sp>
        <p:nvSpPr>
          <p:cNvPr id="3" name="Alcím 2"/>
          <p:cNvSpPr>
            <a:spLocks noGrp="1"/>
          </p:cNvSpPr>
          <p:nvPr>
            <p:ph type="subTitle" idx="1"/>
          </p:nvPr>
        </p:nvSpPr>
        <p:spPr>
          <a:xfrm>
            <a:off x="679620" y="4615543"/>
            <a:ext cx="10864680" cy="1846217"/>
          </a:xfrm>
        </p:spPr>
        <p:txBody>
          <a:bodyPr>
            <a:normAutofit/>
          </a:bodyPr>
          <a:lstStyle/>
          <a:p>
            <a:r>
              <a:rPr lang="en-US" dirty="0" err="1" smtClean="0">
                <a:solidFill>
                  <a:schemeClr val="bg1"/>
                </a:solidFill>
              </a:rPr>
              <a:t>Volodymyr</a:t>
            </a:r>
            <a:r>
              <a:rPr lang="ru-RU" dirty="0">
                <a:solidFill>
                  <a:schemeClr val="bg1"/>
                </a:solidFill>
              </a:rPr>
              <a:t> </a:t>
            </a:r>
            <a:r>
              <a:rPr lang="en-US" dirty="0" err="1" smtClean="0">
                <a:solidFill>
                  <a:schemeClr val="bg1"/>
                </a:solidFill>
              </a:rPr>
              <a:t>Oliinik</a:t>
            </a:r>
            <a:r>
              <a:rPr lang="ru-RU" dirty="0" smtClean="0">
                <a:solidFill>
                  <a:schemeClr val="bg1"/>
                </a:solidFill>
              </a:rPr>
              <a:t> </a:t>
            </a:r>
          </a:p>
          <a:p>
            <a:r>
              <a:rPr lang="hu-HU" dirty="0" smtClean="0">
                <a:solidFill>
                  <a:schemeClr val="bg1"/>
                </a:solidFill>
              </a:rPr>
              <a:t>Olesya</a:t>
            </a:r>
            <a:r>
              <a:rPr lang="ru-RU" dirty="0" smtClean="0">
                <a:solidFill>
                  <a:schemeClr val="bg1"/>
                </a:solidFill>
              </a:rPr>
              <a:t> </a:t>
            </a:r>
            <a:r>
              <a:rPr lang="hu-HU" dirty="0" smtClean="0">
                <a:solidFill>
                  <a:schemeClr val="bg1"/>
                </a:solidFill>
              </a:rPr>
              <a:t>Slavhorodska</a:t>
            </a:r>
            <a:endParaRPr lang="hu-HU" dirty="0"/>
          </a:p>
        </p:txBody>
      </p:sp>
      <p:sp>
        <p:nvSpPr>
          <p:cNvPr id="4" name="Google Shape;59;p1"/>
          <p:cNvSpPr/>
          <p:nvPr/>
        </p:nvSpPr>
        <p:spPr>
          <a:xfrm>
            <a:off x="4059425" y="454600"/>
            <a:ext cx="7894200" cy="130620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hu-HU" sz="1800" b="1" i="1" dirty="0" smtClean="0">
                <a:solidFill>
                  <a:schemeClr val="lt1"/>
                </a:solidFill>
                <a:latin typeface="Verdana"/>
                <a:ea typeface="Verdana"/>
                <a:cs typeface="Verdana"/>
                <a:sym typeface="Verdana"/>
              </a:rPr>
              <a:t>3</a:t>
            </a:r>
            <a:r>
              <a:rPr lang="hu-HU" sz="1800" b="1" i="1" baseline="30000" dirty="0" smtClean="0">
                <a:solidFill>
                  <a:schemeClr val="lt1"/>
                </a:solidFill>
                <a:latin typeface="Verdana"/>
                <a:ea typeface="Verdana"/>
                <a:cs typeface="Verdana"/>
                <a:sym typeface="Verdana"/>
              </a:rPr>
              <a:t>rd</a:t>
            </a:r>
            <a:r>
              <a:rPr lang="hu-HU" sz="1800" b="1" i="1" dirty="0" smtClean="0">
                <a:solidFill>
                  <a:schemeClr val="lt1"/>
                </a:solidFill>
                <a:latin typeface="Verdana"/>
                <a:ea typeface="Verdana"/>
                <a:cs typeface="Verdana"/>
                <a:sym typeface="Verdana"/>
              </a:rPr>
              <a:t> </a:t>
            </a:r>
            <a:r>
              <a:rPr lang="hu-HU" sz="1800" b="1" i="1" dirty="0" err="1" smtClean="0">
                <a:solidFill>
                  <a:schemeClr val="lt1"/>
                </a:solidFill>
                <a:latin typeface="Verdana"/>
                <a:ea typeface="Verdana"/>
                <a:cs typeface="Verdana"/>
                <a:sym typeface="Verdana"/>
              </a:rPr>
              <a:t>Fire</a:t>
            </a:r>
            <a:r>
              <a:rPr lang="hu-HU" sz="1800" b="1" i="1" dirty="0" smtClean="0">
                <a:solidFill>
                  <a:schemeClr val="lt1"/>
                </a:solidFill>
                <a:latin typeface="Verdana"/>
                <a:ea typeface="Verdana"/>
                <a:cs typeface="Verdana"/>
                <a:sym typeface="Verdana"/>
              </a:rPr>
              <a:t> </a:t>
            </a:r>
            <a:r>
              <a:rPr lang="hu-HU" sz="1800" b="1" i="1" dirty="0" err="1">
                <a:solidFill>
                  <a:schemeClr val="lt1"/>
                </a:solidFill>
                <a:latin typeface="Verdana"/>
                <a:ea typeface="Verdana"/>
                <a:cs typeface="Verdana"/>
                <a:sym typeface="Verdana"/>
              </a:rPr>
              <a:t>Engineering</a:t>
            </a:r>
            <a:r>
              <a:rPr lang="hu-HU" sz="1800" b="1" i="1" dirty="0">
                <a:solidFill>
                  <a:schemeClr val="lt1"/>
                </a:solidFill>
                <a:latin typeface="Verdana"/>
                <a:ea typeface="Verdana"/>
                <a:cs typeface="Verdana"/>
                <a:sym typeface="Verdana"/>
              </a:rPr>
              <a:t> &amp; </a:t>
            </a:r>
            <a:r>
              <a:rPr lang="hu-HU" sz="1800" b="1" i="1" dirty="0" err="1">
                <a:solidFill>
                  <a:schemeClr val="lt1"/>
                </a:solidFill>
                <a:latin typeface="Verdana"/>
                <a:ea typeface="Verdana"/>
                <a:cs typeface="Verdana"/>
                <a:sym typeface="Verdana"/>
              </a:rPr>
              <a:t>Disaster</a:t>
            </a:r>
            <a:r>
              <a:rPr lang="hu-HU" sz="1800" b="1" i="1" dirty="0">
                <a:solidFill>
                  <a:schemeClr val="lt1"/>
                </a:solidFill>
                <a:latin typeface="Verdana"/>
                <a:ea typeface="Verdana"/>
                <a:cs typeface="Verdana"/>
                <a:sym typeface="Verdana"/>
              </a:rPr>
              <a:t> Management </a:t>
            </a:r>
            <a:br>
              <a:rPr lang="hu-HU" sz="1800" b="1" i="1" dirty="0">
                <a:solidFill>
                  <a:schemeClr val="lt1"/>
                </a:solidFill>
                <a:latin typeface="Verdana"/>
                <a:ea typeface="Verdana"/>
                <a:cs typeface="Verdana"/>
                <a:sym typeface="Verdana"/>
              </a:rPr>
            </a:br>
            <a:r>
              <a:rPr lang="hu-HU" sz="1800" b="1" i="1" dirty="0" err="1">
                <a:solidFill>
                  <a:schemeClr val="lt1"/>
                </a:solidFill>
                <a:latin typeface="Verdana"/>
                <a:ea typeface="Verdana"/>
                <a:cs typeface="Verdana"/>
                <a:sym typeface="Verdana"/>
              </a:rPr>
              <a:t>Prerecorded</a:t>
            </a:r>
            <a:r>
              <a:rPr lang="hu-HU" sz="1800" b="1" i="1" dirty="0">
                <a:solidFill>
                  <a:schemeClr val="lt1"/>
                </a:solidFill>
                <a:latin typeface="Verdana"/>
                <a:ea typeface="Verdana"/>
                <a:cs typeface="Verdana"/>
                <a:sym typeface="Verdana"/>
              </a:rPr>
              <a:t> International </a:t>
            </a:r>
            <a:r>
              <a:rPr lang="hu-HU" sz="1800" b="1" i="1" dirty="0" err="1">
                <a:solidFill>
                  <a:schemeClr val="lt1"/>
                </a:solidFill>
                <a:latin typeface="Verdana"/>
                <a:ea typeface="Verdana"/>
                <a:cs typeface="Verdana"/>
                <a:sym typeface="Verdana"/>
              </a:rPr>
              <a:t>Scientific</a:t>
            </a:r>
            <a:r>
              <a:rPr lang="hu-HU" sz="1800" b="1" i="1" dirty="0">
                <a:solidFill>
                  <a:schemeClr val="lt1"/>
                </a:solidFill>
                <a:latin typeface="Verdana"/>
                <a:ea typeface="Verdana"/>
                <a:cs typeface="Verdana"/>
                <a:sym typeface="Verdana"/>
              </a:rPr>
              <a:t> </a:t>
            </a:r>
            <a:r>
              <a:rPr lang="hu-HU" sz="1800" b="1" i="1" dirty="0" err="1">
                <a:solidFill>
                  <a:schemeClr val="lt1"/>
                </a:solidFill>
                <a:latin typeface="Verdana"/>
                <a:ea typeface="Verdana"/>
                <a:cs typeface="Verdana"/>
                <a:sym typeface="Verdana"/>
              </a:rPr>
              <a:t>Conference</a:t>
            </a:r>
            <a:r>
              <a:rPr lang="hu-HU" sz="1800" b="1" dirty="0">
                <a:solidFill>
                  <a:schemeClr val="lt1"/>
                </a:solidFill>
                <a:latin typeface="Verdana"/>
                <a:ea typeface="Verdana"/>
                <a:cs typeface="Verdana"/>
                <a:sym typeface="Verdana"/>
              </a:rPr>
              <a:t/>
            </a:r>
            <a:br>
              <a:rPr lang="hu-HU" sz="1800" b="1" dirty="0">
                <a:solidFill>
                  <a:schemeClr val="lt1"/>
                </a:solidFill>
                <a:latin typeface="Verdana"/>
                <a:ea typeface="Verdana"/>
                <a:cs typeface="Verdana"/>
                <a:sym typeface="Verdana"/>
              </a:rPr>
            </a:br>
            <a:r>
              <a:rPr lang="hu-HU" sz="1800" dirty="0">
                <a:solidFill>
                  <a:schemeClr val="lt1"/>
                </a:solidFill>
                <a:latin typeface="Verdana"/>
                <a:ea typeface="Verdana"/>
                <a:cs typeface="Verdana"/>
                <a:sym typeface="Verdana"/>
              </a:rPr>
              <a:t>Védelem online – </a:t>
            </a:r>
            <a:r>
              <a:rPr lang="hu-HU" sz="1800" dirty="0" err="1">
                <a:solidFill>
                  <a:schemeClr val="lt1"/>
                </a:solidFill>
                <a:latin typeface="Verdana"/>
                <a:ea typeface="Verdana"/>
                <a:cs typeface="Verdana"/>
                <a:sym typeface="Verdana"/>
              </a:rPr>
              <a:t>cooperated</a:t>
            </a:r>
            <a:r>
              <a:rPr lang="hu-HU" sz="1800" dirty="0">
                <a:solidFill>
                  <a:schemeClr val="lt1"/>
                </a:solidFill>
                <a:latin typeface="Verdana"/>
                <a:ea typeface="Verdana"/>
                <a:cs typeface="Verdana"/>
                <a:sym typeface="Verdana"/>
              </a:rPr>
              <a:t> </a:t>
            </a:r>
            <a:r>
              <a:rPr lang="hu-HU" sz="1800" dirty="0" err="1">
                <a:solidFill>
                  <a:schemeClr val="lt1"/>
                </a:solidFill>
                <a:latin typeface="Verdana"/>
                <a:ea typeface="Verdana"/>
                <a:cs typeface="Verdana"/>
                <a:sym typeface="Verdana"/>
              </a:rPr>
              <a:t>with</a:t>
            </a:r>
            <a:r>
              <a:rPr lang="hu-HU" sz="1800" dirty="0">
                <a:solidFill>
                  <a:schemeClr val="lt1"/>
                </a:solidFill>
                <a:latin typeface="Verdana"/>
                <a:ea typeface="Verdana"/>
                <a:cs typeface="Verdana"/>
                <a:sym typeface="Verdana"/>
              </a:rPr>
              <a:t> </a:t>
            </a:r>
            <a:r>
              <a:rPr lang="hu-HU" sz="1800" dirty="0" err="1">
                <a:solidFill>
                  <a:schemeClr val="lt1"/>
                </a:solidFill>
                <a:latin typeface="Verdana"/>
                <a:ea typeface="Verdana"/>
                <a:cs typeface="Verdana"/>
                <a:sym typeface="Verdana"/>
              </a:rPr>
              <a:t>the</a:t>
            </a:r>
            <a:r>
              <a:rPr lang="hu-HU" sz="1800" dirty="0">
                <a:solidFill>
                  <a:schemeClr val="lt1"/>
                </a:solidFill>
                <a:latin typeface="Verdana"/>
                <a:ea typeface="Verdana"/>
                <a:cs typeface="Verdana"/>
                <a:sym typeface="Verdana"/>
              </a:rPr>
              <a:t> University of Public Service </a:t>
            </a:r>
            <a:r>
              <a:rPr lang="hu-HU" sz="1700" dirty="0" smtClean="0">
                <a:solidFill>
                  <a:schemeClr val="lt1"/>
                </a:solidFill>
                <a:latin typeface="Verdana"/>
                <a:ea typeface="Verdana"/>
                <a:cs typeface="Verdana"/>
                <a:sym typeface="Verdana"/>
              </a:rPr>
              <a:t>26 </a:t>
            </a:r>
            <a:r>
              <a:rPr lang="hu-HU" sz="1700" dirty="0" err="1" smtClean="0">
                <a:solidFill>
                  <a:schemeClr val="lt1"/>
                </a:solidFill>
                <a:latin typeface="Verdana"/>
                <a:ea typeface="Verdana"/>
                <a:cs typeface="Verdana"/>
                <a:sym typeface="Verdana"/>
              </a:rPr>
              <a:t>April</a:t>
            </a:r>
            <a:r>
              <a:rPr lang="hu-HU" sz="1700" dirty="0" smtClean="0">
                <a:solidFill>
                  <a:schemeClr val="lt1"/>
                </a:solidFill>
                <a:latin typeface="Verdana"/>
                <a:ea typeface="Verdana"/>
                <a:cs typeface="Verdana"/>
                <a:sym typeface="Verdana"/>
              </a:rPr>
              <a:t>, 2023</a:t>
            </a:r>
            <a:r>
              <a:rPr lang="hu-HU" sz="700" dirty="0" smtClean="0"/>
              <a:t>, </a:t>
            </a:r>
            <a:r>
              <a:rPr lang="hu-HU" sz="1800" dirty="0">
                <a:solidFill>
                  <a:schemeClr val="lt1"/>
                </a:solidFill>
                <a:latin typeface="Verdana"/>
                <a:ea typeface="Verdana"/>
                <a:cs typeface="Verdana"/>
                <a:sym typeface="Verdana"/>
              </a:rPr>
              <a:t>Budapest, Hungary</a:t>
            </a:r>
            <a:endParaRPr sz="1800" dirty="0">
              <a:solidFill>
                <a:schemeClr val="lt1"/>
              </a:solidFill>
              <a:latin typeface="Verdana"/>
              <a:ea typeface="Verdana"/>
              <a:cs typeface="Verdana"/>
              <a:sym typeface="Verdana"/>
            </a:endParaRPr>
          </a:p>
        </p:txBody>
      </p:sp>
    </p:spTree>
    <p:extLst>
      <p:ext uri="{BB962C8B-B14F-4D97-AF65-F5344CB8AC3E}">
        <p14:creationId xmlns:p14="http://schemas.microsoft.com/office/powerpoint/2010/main" val="3044972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9623" y="-98758"/>
            <a:ext cx="10515600" cy="1325563"/>
          </a:xfrm>
        </p:spPr>
        <p:txBody>
          <a:bodyPr/>
          <a:lstStyle/>
          <a:p>
            <a:pPr algn="ctr"/>
            <a:r>
              <a:rPr lang="en-GB" dirty="0" smtClean="0">
                <a:cs typeface="Times New Roman" panose="02020603050405020304" pitchFamily="18" charset="0"/>
              </a:rPr>
              <a:t>Conclusion/suggestions</a:t>
            </a:r>
            <a:endParaRPr lang="hu-HU" dirty="0">
              <a:cs typeface="Times New Roman" panose="02020603050405020304" pitchFamily="18" charset="0"/>
            </a:endParaRPr>
          </a:p>
        </p:txBody>
      </p:sp>
      <p:sp>
        <p:nvSpPr>
          <p:cNvPr id="3" name="Tartalom helye 2"/>
          <p:cNvSpPr>
            <a:spLocks noGrp="1"/>
          </p:cNvSpPr>
          <p:nvPr>
            <p:ph idx="1"/>
          </p:nvPr>
        </p:nvSpPr>
        <p:spPr>
          <a:xfrm>
            <a:off x="222189" y="1076771"/>
            <a:ext cx="11750467" cy="5554766"/>
          </a:xfrm>
        </p:spPr>
        <p:txBody>
          <a:bodyPr>
            <a:noAutofit/>
          </a:bodyPr>
          <a:lstStyle/>
          <a:p>
            <a:pPr algn="just"/>
            <a:r>
              <a:rPr lang="en-US" sz="2100" dirty="0">
                <a:cs typeface="Times New Roman" panose="02020603050405020304" pitchFamily="18" charset="0"/>
              </a:rPr>
              <a:t>Based on the Green-</a:t>
            </a:r>
            <a:r>
              <a:rPr lang="en-US" sz="2100" dirty="0" err="1">
                <a:cs typeface="Times New Roman" panose="02020603050405020304" pitchFamily="18" charset="0"/>
              </a:rPr>
              <a:t>Ampt</a:t>
            </a:r>
            <a:r>
              <a:rPr lang="en-US" sz="2100" dirty="0">
                <a:cs typeface="Times New Roman" panose="02020603050405020304" pitchFamily="18" charset="0"/>
              </a:rPr>
              <a:t> model, we can suggest the method for the determination of the parameters of the liquid infiltration into the loose ground. Solving the system of differential equations with one equation describing the liquid layer thickness on the ground surface and the other equation describing the in-depth infiltration dynamics we obtain the relationship between the infiltration time and infiltration depth. The expansion of the logarithmic function into series enables the replacement of the obtained irrational relationship with the approximating polynomial. To estimate polynomial coefficients we used the least-square method that leads to the minimization problem that has the unique solution. </a:t>
            </a:r>
            <a:endParaRPr lang="ru-RU" sz="2100" dirty="0">
              <a:cs typeface="Times New Roman" panose="02020603050405020304" pitchFamily="18" charset="0"/>
            </a:endParaRPr>
          </a:p>
          <a:p>
            <a:pPr algn="just"/>
            <a:r>
              <a:rPr lang="en-US" sz="2100" dirty="0">
                <a:cs typeface="Times New Roman" panose="02020603050405020304" pitchFamily="18" charset="0"/>
              </a:rPr>
              <a:t>The dependence of the time of infiltration of the raw oil into the sand on the infiltration depth was approximated by the polynomial that includes the addends of the first and third orders with regard to the infiltration depth </a:t>
            </a:r>
            <a:r>
              <a:rPr lang="uk-UA" sz="2100" dirty="0">
                <a:cs typeface="Times New Roman" panose="02020603050405020304" pitchFamily="18" charset="0"/>
              </a:rPr>
              <a:t>z.</a:t>
            </a:r>
            <a:r>
              <a:rPr lang="en-US" sz="2100" dirty="0">
                <a:cs typeface="Times New Roman" panose="02020603050405020304" pitchFamily="18" charset="0"/>
              </a:rPr>
              <a:t>A relative error of such approximation is within 10% after the first minute of spreading. </a:t>
            </a:r>
            <a:endParaRPr lang="ru-RU" sz="2100" dirty="0">
              <a:cs typeface="Times New Roman" panose="02020603050405020304" pitchFamily="18" charset="0"/>
            </a:endParaRPr>
          </a:p>
          <a:p>
            <a:pPr algn="just"/>
            <a:r>
              <a:rPr lang="en-US" sz="2100" dirty="0">
                <a:cs typeface="Times New Roman" panose="02020603050405020304" pitchFamily="18" charset="0"/>
              </a:rPr>
              <a:t>The analysis of the infiltration of the raw oil into the sand shows that the infiltration depth and the liquid layer thickness on the sand surface have a linear relationship. It allows us to estimate the value of the static parameter of the infiltration, i.e. the porosity coefficient. The experimental value of it is 0.314. </a:t>
            </a:r>
            <a:endParaRPr lang="ru-RU" sz="2100" dirty="0">
              <a:cs typeface="Times New Roman" panose="02020603050405020304" pitchFamily="18" charset="0"/>
            </a:endParaRPr>
          </a:p>
        </p:txBody>
      </p:sp>
    </p:spTree>
    <p:extLst>
      <p:ext uri="{BB962C8B-B14F-4D97-AF65-F5344CB8AC3E}">
        <p14:creationId xmlns:p14="http://schemas.microsoft.com/office/powerpoint/2010/main" val="9432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7619" y="-205099"/>
            <a:ext cx="10515600" cy="1325563"/>
          </a:xfrm>
        </p:spPr>
        <p:txBody>
          <a:bodyPr/>
          <a:lstStyle/>
          <a:p>
            <a:pPr algn="ctr"/>
            <a:r>
              <a:rPr lang="en-AU" dirty="0" smtClean="0"/>
              <a:t>References</a:t>
            </a:r>
            <a:endParaRPr lang="en-AU" dirty="0"/>
          </a:p>
        </p:txBody>
      </p:sp>
      <p:sp>
        <p:nvSpPr>
          <p:cNvPr id="3" name="Tartalom helye 2"/>
          <p:cNvSpPr>
            <a:spLocks noGrp="1"/>
          </p:cNvSpPr>
          <p:nvPr>
            <p:ph idx="1"/>
          </p:nvPr>
        </p:nvSpPr>
        <p:spPr>
          <a:xfrm>
            <a:off x="196553" y="692209"/>
            <a:ext cx="11777733" cy="5964966"/>
          </a:xfrm>
        </p:spPr>
        <p:txBody>
          <a:bodyPr>
            <a:normAutofit fontScale="55000" lnSpcReduction="20000"/>
          </a:bodyPr>
          <a:lstStyle/>
          <a:p>
            <a:pPr marL="179388" lvl="0" indent="-179388" hangingPunct="0">
              <a:buFont typeface="+mj-lt"/>
              <a:buAutoNum type="arabicPeriod"/>
            </a:pPr>
            <a:r>
              <a:rPr lang="en-US" sz="3400" dirty="0"/>
              <a:t>Raja, S., </a:t>
            </a:r>
            <a:r>
              <a:rPr lang="en-US" sz="3400" dirty="0" err="1"/>
              <a:t>Tauseef</a:t>
            </a:r>
            <a:r>
              <a:rPr lang="en-US" sz="3400" dirty="0"/>
              <a:t>, S. M., </a:t>
            </a:r>
            <a:r>
              <a:rPr lang="en-US" sz="3400" dirty="0" err="1"/>
              <a:t>Abbasi</a:t>
            </a:r>
            <a:r>
              <a:rPr lang="en-US" sz="3400" dirty="0"/>
              <a:t>, T.: Risk of Fuel Spills and the Transient Models of Spill Area Forecasting. Journal of Failure Analysis and Prevention 18, 445–455 (2018)</a:t>
            </a:r>
            <a:r>
              <a:rPr lang="ru-RU" sz="3400" dirty="0"/>
              <a:t>.</a:t>
            </a:r>
          </a:p>
          <a:p>
            <a:pPr marL="179388" lvl="0" indent="-179388" hangingPunct="0">
              <a:buFont typeface="+mj-lt"/>
              <a:buAutoNum type="arabicPeriod"/>
            </a:pPr>
            <a:r>
              <a:rPr lang="en-US" sz="3400" dirty="0" err="1"/>
              <a:t>Sadkovyi</a:t>
            </a:r>
            <a:r>
              <a:rPr lang="en-US" sz="3400" dirty="0"/>
              <a:t>, V., </a:t>
            </a:r>
            <a:r>
              <a:rPr lang="en-US" sz="3400" dirty="0" err="1"/>
              <a:t>Pospelov</a:t>
            </a:r>
            <a:r>
              <a:rPr lang="en-US" sz="3400" dirty="0"/>
              <a:t>, B., </a:t>
            </a:r>
            <a:r>
              <a:rPr lang="en-US" sz="3400" dirty="0" err="1"/>
              <a:t>Andronov</a:t>
            </a:r>
            <a:r>
              <a:rPr lang="en-US" sz="3400" dirty="0"/>
              <a:t>, V., </a:t>
            </a:r>
            <a:r>
              <a:rPr lang="en-US" sz="3400" dirty="0" err="1"/>
              <a:t>Rybka</a:t>
            </a:r>
            <a:r>
              <a:rPr lang="en-US" sz="3400" dirty="0"/>
              <a:t>, E., </a:t>
            </a:r>
            <a:r>
              <a:rPr lang="en-US" sz="3400" dirty="0" err="1"/>
              <a:t>Krainiukov</a:t>
            </a:r>
            <a:r>
              <a:rPr lang="en-US" sz="3400" dirty="0"/>
              <a:t>, O., </a:t>
            </a:r>
            <a:r>
              <a:rPr lang="en-US" sz="3400" dirty="0" err="1"/>
              <a:t>Rud</a:t>
            </a:r>
            <a:r>
              <a:rPr lang="en-US" sz="3400" dirty="0"/>
              <a:t>, А., </a:t>
            </a:r>
            <a:r>
              <a:rPr lang="en-US" sz="3400" dirty="0" err="1"/>
              <a:t>Karpets</a:t>
            </a:r>
            <a:r>
              <a:rPr lang="en-US" sz="3400" dirty="0"/>
              <a:t>, K., </a:t>
            </a:r>
            <a:r>
              <a:rPr lang="en-US" sz="3400" dirty="0" err="1"/>
              <a:t>Bezuhla</a:t>
            </a:r>
            <a:r>
              <a:rPr lang="en-US" sz="3400" dirty="0"/>
              <a:t>, Y.: Construction of a method for detecting arbitrary hazard pollutants in the atmospheric air based on the structural function of the current pollutant concentrations. Eastern-European Journal of Enterprise 6/10(108), 14–22 (2020).</a:t>
            </a:r>
            <a:endParaRPr lang="ru-RU" sz="3400" dirty="0"/>
          </a:p>
          <a:p>
            <a:pPr marL="179388" lvl="0" indent="-179388" hangingPunct="0">
              <a:buFont typeface="+mj-lt"/>
              <a:buAutoNum type="arabicPeriod"/>
            </a:pPr>
            <a:r>
              <a:rPr lang="en-US" sz="3400" dirty="0" err="1"/>
              <a:t>Rybalova</a:t>
            </a:r>
            <a:r>
              <a:rPr lang="en-US" sz="3400" dirty="0"/>
              <a:t>, O., </a:t>
            </a:r>
            <a:r>
              <a:rPr lang="en-US" sz="3400" dirty="0" err="1"/>
              <a:t>Artemiev</a:t>
            </a:r>
            <a:r>
              <a:rPr lang="en-US" sz="3400" dirty="0"/>
              <a:t>, S., </a:t>
            </a:r>
            <a:r>
              <a:rPr lang="en-US" sz="3400" dirty="0" err="1"/>
              <a:t>Sarapina</a:t>
            </a:r>
            <a:r>
              <a:rPr lang="en-US" sz="3400" dirty="0"/>
              <a:t>, M., </a:t>
            </a:r>
            <a:r>
              <a:rPr lang="en-US" sz="3400" dirty="0" err="1"/>
              <a:t>Tsymbal</a:t>
            </a:r>
            <a:r>
              <a:rPr lang="en-US" sz="3400" dirty="0"/>
              <a:t>, B., </a:t>
            </a:r>
            <a:r>
              <a:rPr lang="en-US" sz="3400" dirty="0" err="1"/>
              <a:t>Bakhareva</a:t>
            </a:r>
            <a:r>
              <a:rPr lang="en-US" sz="3400" dirty="0"/>
              <a:t>, A., </a:t>
            </a:r>
            <a:r>
              <a:rPr lang="en-US" sz="3400" dirty="0" err="1"/>
              <a:t>Shestopalov</a:t>
            </a:r>
            <a:r>
              <a:rPr lang="en-US" sz="3400" dirty="0"/>
              <a:t>, O., </a:t>
            </a:r>
            <a:r>
              <a:rPr lang="en-US" sz="3400" dirty="0" err="1"/>
              <a:t>Filenko</a:t>
            </a:r>
            <a:r>
              <a:rPr lang="en-US" sz="3400" dirty="0"/>
              <a:t>, O.: Development of methods for estimating the environmental risk of degradation of the surface water state. Eastern-European Journal of Enterprise Technologies 2/10(92), 4–17 (2018). </a:t>
            </a:r>
            <a:endParaRPr lang="ru-RU" sz="3400" dirty="0"/>
          </a:p>
          <a:p>
            <a:pPr marL="179388" lvl="0" indent="-179388" hangingPunct="0">
              <a:buFont typeface="+mj-lt"/>
              <a:buAutoNum type="arabicPeriod"/>
            </a:pPr>
            <a:r>
              <a:rPr lang="en-US" sz="3400" dirty="0" err="1"/>
              <a:t>Mygalenko</a:t>
            </a:r>
            <a:r>
              <a:rPr lang="en-US" sz="3400" dirty="0"/>
              <a:t>, K., </a:t>
            </a:r>
            <a:r>
              <a:rPr lang="en-US" sz="3400" dirty="0" err="1"/>
              <a:t>Nuyanzin</a:t>
            </a:r>
            <a:r>
              <a:rPr lang="en-US" sz="3400" dirty="0"/>
              <a:t>, V., </a:t>
            </a:r>
            <a:r>
              <a:rPr lang="en-US" sz="3400" dirty="0" err="1"/>
              <a:t>Zemlianskyi</a:t>
            </a:r>
            <a:r>
              <a:rPr lang="en-US" sz="3400" dirty="0"/>
              <a:t>, A., Dominik, A., </a:t>
            </a:r>
            <a:r>
              <a:rPr lang="en-US" sz="3400" dirty="0" err="1"/>
              <a:t>Pozdieiev</a:t>
            </a:r>
            <a:r>
              <a:rPr lang="en-US" sz="3400" dirty="0"/>
              <a:t>, S.: Development of the technique for restricting the propagation of fire in natural peat ecosystems. Eastern-European Journal of Enterprise Technologies 1(10), 31–37 (2018).</a:t>
            </a:r>
            <a:endParaRPr lang="ru-RU" sz="3400" dirty="0"/>
          </a:p>
          <a:p>
            <a:pPr marL="179388" lvl="0" indent="-179388" hangingPunct="0">
              <a:buFont typeface="+mj-lt"/>
              <a:buAutoNum type="arabicPeriod"/>
            </a:pPr>
            <a:r>
              <a:rPr lang="en-US" sz="3400" dirty="0" err="1"/>
              <a:t>Kustov</a:t>
            </a:r>
            <a:r>
              <a:rPr lang="en-US" sz="3400" dirty="0"/>
              <a:t>, M. V., </a:t>
            </a:r>
            <a:r>
              <a:rPr lang="en-US" sz="3400" dirty="0" err="1"/>
              <a:t>Kalugin</a:t>
            </a:r>
            <a:r>
              <a:rPr lang="en-US" sz="3400" dirty="0"/>
              <a:t>, V. D., </a:t>
            </a:r>
            <a:r>
              <a:rPr lang="en-US" sz="3400" dirty="0" err="1"/>
              <a:t>Tutunik</a:t>
            </a:r>
            <a:r>
              <a:rPr lang="en-US" sz="3400" dirty="0"/>
              <a:t>, V. V., </a:t>
            </a:r>
            <a:r>
              <a:rPr lang="en-US" sz="3400" dirty="0" err="1"/>
              <a:t>Tarakhno</a:t>
            </a:r>
            <a:r>
              <a:rPr lang="en-US" sz="3400" dirty="0"/>
              <a:t>, E. V.: Physicochemical principles of the technology of modified pyrotechnic compositions to reduce the chemical pollution of the atmosphere. </a:t>
            </a:r>
            <a:r>
              <a:rPr lang="en-US" sz="3400" dirty="0" err="1"/>
              <a:t>Voprosy</a:t>
            </a:r>
            <a:r>
              <a:rPr lang="en-US" sz="3400" dirty="0"/>
              <a:t> </a:t>
            </a:r>
            <a:r>
              <a:rPr lang="en-US" sz="3400" dirty="0" err="1"/>
              <a:t>khimii</a:t>
            </a:r>
            <a:r>
              <a:rPr lang="en-US" sz="3400" dirty="0"/>
              <a:t> </a:t>
            </a:r>
            <a:r>
              <a:rPr lang="en-US" sz="3400" dirty="0" err="1"/>
              <a:t>i</a:t>
            </a:r>
            <a:r>
              <a:rPr lang="en-US" sz="3400" dirty="0"/>
              <a:t> </a:t>
            </a:r>
            <a:r>
              <a:rPr lang="en-US" sz="3400" dirty="0" err="1"/>
              <a:t>khimicheskoi</a:t>
            </a:r>
            <a:r>
              <a:rPr lang="en-US" sz="3400" dirty="0"/>
              <a:t> </a:t>
            </a:r>
            <a:r>
              <a:rPr lang="en-US" sz="3400" dirty="0" err="1"/>
              <a:t>tekhnologii</a:t>
            </a:r>
            <a:r>
              <a:rPr lang="en-US" sz="3400" dirty="0"/>
              <a:t>, 1, 92–99 (2019).</a:t>
            </a:r>
            <a:endParaRPr lang="ru-RU" sz="3400" dirty="0"/>
          </a:p>
          <a:p>
            <a:pPr marL="179388" lvl="0" indent="-179388" hangingPunct="0">
              <a:buFont typeface="+mj-lt"/>
              <a:buAutoNum type="arabicPeriod"/>
            </a:pPr>
            <a:r>
              <a:rPr lang="en-US" sz="3400" dirty="0" err="1"/>
              <a:t>Pospelov</a:t>
            </a:r>
            <a:r>
              <a:rPr lang="en-US" sz="3400" dirty="0"/>
              <a:t>, B., </a:t>
            </a:r>
            <a:r>
              <a:rPr lang="en-US" sz="3400" dirty="0" err="1"/>
              <a:t>Kovrehin</a:t>
            </a:r>
            <a:r>
              <a:rPr lang="en-US" sz="3400" dirty="0"/>
              <a:t>, V., </a:t>
            </a:r>
            <a:r>
              <a:rPr lang="en-US" sz="3400" dirty="0" err="1"/>
              <a:t>Rybka</a:t>
            </a:r>
            <a:r>
              <a:rPr lang="en-US" sz="3400" dirty="0"/>
              <a:t>, E., </a:t>
            </a:r>
            <a:r>
              <a:rPr lang="en-US" sz="3400" dirty="0" err="1"/>
              <a:t>Krainiukov</a:t>
            </a:r>
            <a:r>
              <a:rPr lang="en-US" sz="3400" dirty="0"/>
              <a:t>, O., </a:t>
            </a:r>
            <a:r>
              <a:rPr lang="en-US" sz="3400" dirty="0" err="1"/>
              <a:t>Petukhova</a:t>
            </a:r>
            <a:r>
              <a:rPr lang="en-US" sz="3400" dirty="0"/>
              <a:t>, O., </a:t>
            </a:r>
            <a:r>
              <a:rPr lang="en-US" sz="3400" dirty="0" err="1"/>
              <a:t>Butenko</a:t>
            </a:r>
            <a:r>
              <a:rPr lang="en-US" sz="3400" dirty="0"/>
              <a:t>, T., </a:t>
            </a:r>
            <a:r>
              <a:rPr lang="en-US" sz="3400" dirty="0" err="1"/>
              <a:t>Borodych</a:t>
            </a:r>
            <a:r>
              <a:rPr lang="en-US" sz="3400" dirty="0"/>
              <a:t>, P., </a:t>
            </a:r>
            <a:r>
              <a:rPr lang="en-US" sz="3400" dirty="0" err="1"/>
              <a:t>Morozov</a:t>
            </a:r>
            <a:r>
              <a:rPr lang="en-US" sz="3400" dirty="0"/>
              <a:t>, I., </a:t>
            </a:r>
            <a:r>
              <a:rPr lang="en-US" sz="3400" dirty="0" err="1"/>
              <a:t>Horbov</a:t>
            </a:r>
            <a:r>
              <a:rPr lang="en-US" sz="3400" dirty="0"/>
              <a:t>, O., </a:t>
            </a:r>
            <a:r>
              <a:rPr lang="en-US" sz="3400" dirty="0" err="1"/>
              <a:t>Hrachova</a:t>
            </a:r>
            <a:r>
              <a:rPr lang="en-US" sz="3400" dirty="0"/>
              <a:t>, I.: Development of a method for detecting dangerous states of polluted atmospheric air based on the current recurrence of the combined risk. Eastern-European Journal of Enterprise 5/9 (107), 49–56 (2020).</a:t>
            </a:r>
            <a:endParaRPr lang="ru-RU" sz="3400" dirty="0"/>
          </a:p>
          <a:p>
            <a:pPr marL="179388" lvl="0" indent="-179388" hangingPunct="0">
              <a:buFont typeface="+mj-lt"/>
              <a:buAutoNum type="arabicPeriod"/>
            </a:pPr>
            <a:r>
              <a:rPr lang="en-US" sz="3400" dirty="0" err="1" smtClean="0"/>
              <a:t>Meel</a:t>
            </a:r>
            <a:r>
              <a:rPr lang="en-US" sz="3400" dirty="0"/>
              <a:t>, A., </a:t>
            </a:r>
            <a:r>
              <a:rPr lang="en-US" sz="3400" dirty="0" err="1"/>
              <a:t>Khajehnajafi</a:t>
            </a:r>
            <a:r>
              <a:rPr lang="en-US" sz="3400" dirty="0"/>
              <a:t>, S.: A comparative analysis of two approaches for pool evaporation modeling: Shrinking versus </a:t>
            </a:r>
            <a:r>
              <a:rPr lang="en-US" sz="3400" dirty="0" err="1"/>
              <a:t>nonshrinking</a:t>
            </a:r>
            <a:r>
              <a:rPr lang="en-US" sz="3400" dirty="0"/>
              <a:t> pool area. Process Safety Progress 34, 304–314 (2012</a:t>
            </a:r>
            <a:r>
              <a:rPr lang="en-US" sz="3400" dirty="0" smtClean="0"/>
              <a:t>).</a:t>
            </a:r>
            <a:endParaRPr lang="ru-RU" sz="3400" dirty="0"/>
          </a:p>
        </p:txBody>
      </p:sp>
    </p:spTree>
    <p:extLst>
      <p:ext uri="{BB962C8B-B14F-4D97-AF65-F5344CB8AC3E}">
        <p14:creationId xmlns:p14="http://schemas.microsoft.com/office/powerpoint/2010/main" val="1771355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7"/>
          <p:cNvSpPr txBox="1">
            <a:spLocks noGrp="1"/>
          </p:cNvSpPr>
          <p:nvPr>
            <p:ph type="ctrTitle"/>
          </p:nvPr>
        </p:nvSpPr>
        <p:spPr>
          <a:xfrm>
            <a:off x="679620" y="1998663"/>
            <a:ext cx="10864680" cy="2387600"/>
          </a:xfrm>
          <a:prstGeom prst="rect">
            <a:avLst/>
          </a:prstGeom>
          <a:noFill/>
          <a:ln>
            <a:noFill/>
          </a:ln>
        </p:spPr>
        <p:txBody>
          <a:bodyPr spcFirstLastPara="1" wrap="square" lIns="91425" tIns="45700" rIns="91425" bIns="45700" anchor="b" anchorCtr="0">
            <a:normAutofit/>
          </a:bodyPr>
          <a:lstStyle/>
          <a:p>
            <a:pPr lvl="0" algn="ctr">
              <a:spcBef>
                <a:spcPts val="0"/>
              </a:spcBef>
              <a:buClr>
                <a:schemeClr val="lt1"/>
              </a:buClr>
              <a:buSzPts val="3000"/>
            </a:pPr>
            <a:r>
              <a:rPr lang="hu-HU" sz="3000" dirty="0"/>
              <a:t>THANK YOU FOR YOUR ATTENTION!</a:t>
            </a:r>
            <a:br>
              <a:rPr lang="hu-HU" sz="3000" dirty="0"/>
            </a:br>
            <a:r>
              <a:rPr lang="hu-HU" sz="3000" dirty="0"/>
              <a:t/>
            </a:r>
            <a:br>
              <a:rPr lang="hu-HU" sz="3000" dirty="0"/>
            </a:br>
            <a:r>
              <a:rPr lang="hu-HU" sz="2000" dirty="0"/>
              <a:t/>
            </a:r>
            <a:br>
              <a:rPr lang="hu-HU" sz="2000" dirty="0"/>
            </a:br>
            <a:r>
              <a:rPr lang="en-AU" sz="2000" dirty="0" smtClean="0">
                <a:solidFill>
                  <a:schemeClr val="tx1"/>
                </a:solidFill>
              </a:rPr>
              <a:t>Email address of the authors</a:t>
            </a:r>
            <a:r>
              <a:rPr lang="ru-RU" sz="2000" dirty="0" smtClean="0">
                <a:solidFill>
                  <a:schemeClr val="tx1"/>
                </a:solidFill>
              </a:rPr>
              <a:t/>
            </a:r>
            <a:br>
              <a:rPr lang="ru-RU" sz="2000" dirty="0" smtClean="0">
                <a:solidFill>
                  <a:schemeClr val="tx1"/>
                </a:solidFill>
              </a:rPr>
            </a:br>
            <a:r>
              <a:rPr lang="en-US" sz="2000" dirty="0"/>
              <a:t>oleinik@nuczu.edu.ua</a:t>
            </a:r>
            <a:endParaRPr lang="en-AU" sz="2000" dirty="0">
              <a:solidFill>
                <a:schemeClr val="tx1"/>
              </a:solidFill>
            </a:endParaRPr>
          </a:p>
        </p:txBody>
      </p:sp>
      <p:cxnSp>
        <p:nvCxnSpPr>
          <p:cNvPr id="95" name="Google Shape;95;p7"/>
          <p:cNvCxnSpPr/>
          <p:nvPr/>
        </p:nvCxnSpPr>
        <p:spPr>
          <a:xfrm rot="10800000" flipH="1">
            <a:off x="5308594" y="3788229"/>
            <a:ext cx="1606732" cy="1"/>
          </a:xfrm>
          <a:prstGeom prst="straightConnector1">
            <a:avLst/>
          </a:prstGeom>
          <a:noFill/>
          <a:ln w="9525"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34658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89038" y="126435"/>
            <a:ext cx="10515600" cy="1325563"/>
          </a:xfrm>
        </p:spPr>
        <p:txBody>
          <a:bodyPr/>
          <a:lstStyle/>
          <a:p>
            <a:pPr algn="ctr"/>
            <a:r>
              <a:rPr lang="en-GB" dirty="0" smtClean="0"/>
              <a:t>About</a:t>
            </a:r>
            <a:r>
              <a:rPr lang="hu-HU" dirty="0" smtClean="0"/>
              <a:t> </a:t>
            </a:r>
            <a:r>
              <a:rPr lang="hu-HU" dirty="0" err="1" smtClean="0"/>
              <a:t>the</a:t>
            </a:r>
            <a:r>
              <a:rPr lang="hu-HU" dirty="0" smtClean="0"/>
              <a:t> </a:t>
            </a:r>
            <a:r>
              <a:rPr lang="hu-HU" dirty="0" err="1" smtClean="0"/>
              <a:t>Authors</a:t>
            </a:r>
            <a:endParaRPr lang="en-GB" dirty="0"/>
          </a:p>
        </p:txBody>
      </p:sp>
      <p:sp>
        <p:nvSpPr>
          <p:cNvPr id="3" name="Szöveg helye 2"/>
          <p:cNvSpPr>
            <a:spLocks noGrp="1"/>
          </p:cNvSpPr>
          <p:nvPr>
            <p:ph type="body" idx="1"/>
          </p:nvPr>
        </p:nvSpPr>
        <p:spPr>
          <a:xfrm>
            <a:off x="327538" y="1752293"/>
            <a:ext cx="4825576" cy="4448482"/>
          </a:xfrm>
        </p:spPr>
        <p:txBody>
          <a:bodyPr>
            <a:normAutofit/>
          </a:bodyPr>
          <a:lstStyle/>
          <a:p>
            <a:pPr marL="114300" indent="0">
              <a:buNone/>
            </a:pPr>
            <a:r>
              <a:rPr lang="en-US" b="1" dirty="0" err="1" smtClean="0"/>
              <a:t>Volodymyr</a:t>
            </a:r>
            <a:r>
              <a:rPr lang="ru-RU" b="1" dirty="0" smtClean="0"/>
              <a:t> </a:t>
            </a:r>
            <a:r>
              <a:rPr lang="en-US" b="1" dirty="0" err="1" smtClean="0"/>
              <a:t>Oliinik</a:t>
            </a:r>
            <a:endParaRPr lang="uk-UA" b="1" dirty="0" smtClean="0"/>
          </a:p>
          <a:p>
            <a:pPr marL="114300" indent="0">
              <a:buNone/>
            </a:pPr>
            <a:r>
              <a:rPr lang="hu-HU" sz="2400" b="1" dirty="0" smtClean="0"/>
              <a:t>E-mail:</a:t>
            </a:r>
            <a:endParaRPr lang="ru-RU" sz="2400" b="1" dirty="0" smtClean="0"/>
          </a:p>
          <a:p>
            <a:pPr marL="114300" indent="0">
              <a:buNone/>
            </a:pPr>
            <a:r>
              <a:rPr lang="en-US" dirty="0" smtClean="0">
                <a:hlinkClick r:id="rId2"/>
              </a:rPr>
              <a:t>oleinik@nuczu.edu.ua</a:t>
            </a:r>
            <a:endParaRPr lang="en-US" dirty="0" smtClean="0"/>
          </a:p>
          <a:p>
            <a:pPr marL="114300" indent="0">
              <a:buNone/>
            </a:pPr>
            <a:endParaRPr lang="en-US" dirty="0"/>
          </a:p>
          <a:p>
            <a:pPr marL="114300" indent="0">
              <a:buNone/>
            </a:pPr>
            <a:endParaRPr lang="uk-UA" dirty="0" smtClean="0"/>
          </a:p>
          <a:p>
            <a:pPr marL="114300" indent="0">
              <a:buNone/>
            </a:pPr>
            <a:r>
              <a:rPr lang="hu-HU" sz="2400" b="1" dirty="0" smtClean="0"/>
              <a:t>Olesya</a:t>
            </a:r>
            <a:r>
              <a:rPr lang="ru-RU" sz="2400" b="1" dirty="0" smtClean="0"/>
              <a:t> </a:t>
            </a:r>
            <a:r>
              <a:rPr lang="hu-HU" sz="2400" b="1" dirty="0" smtClean="0"/>
              <a:t>Slavhorodska</a:t>
            </a:r>
            <a:r>
              <a:rPr lang="ru-RU" sz="2400" b="1" dirty="0" smtClean="0"/>
              <a:t> </a:t>
            </a:r>
          </a:p>
          <a:p>
            <a:pPr marL="114300" indent="0">
              <a:buNone/>
            </a:pPr>
            <a:r>
              <a:rPr lang="hu-HU" sz="2400" b="1" dirty="0" smtClean="0"/>
              <a:t>E-mail</a:t>
            </a:r>
            <a:r>
              <a:rPr lang="hu-HU" sz="2400" b="1" dirty="0"/>
              <a:t>:</a:t>
            </a:r>
            <a:endParaRPr lang="ru-RU" sz="2400" b="1" dirty="0"/>
          </a:p>
          <a:p>
            <a:pPr marL="114300" indent="0">
              <a:buNone/>
            </a:pPr>
            <a:r>
              <a:rPr lang="en-US" dirty="0">
                <a:hlinkClick r:id="rId3"/>
              </a:rPr>
              <a:t>slavgorodskaya05092017@gmail.com</a:t>
            </a:r>
            <a:r>
              <a:rPr lang="en-US" sz="2400" u="sng" dirty="0" smtClean="0">
                <a:solidFill>
                  <a:schemeClr val="accent5"/>
                </a:solidFill>
              </a:rPr>
              <a:t> </a:t>
            </a:r>
            <a:endParaRPr lang="hu-HU" sz="2000" u="sng" dirty="0">
              <a:solidFill>
                <a:schemeClr val="accent5"/>
              </a:solidFill>
            </a:endParaRPr>
          </a:p>
          <a:p>
            <a:pPr marL="114300" indent="0">
              <a:buNone/>
            </a:pPr>
            <a:endParaRPr lang="hu-HU" sz="2400" dirty="0"/>
          </a:p>
        </p:txBody>
      </p:sp>
      <p:sp>
        <p:nvSpPr>
          <p:cNvPr id="5" name="Szöveg helye 2"/>
          <p:cNvSpPr txBox="1">
            <a:spLocks/>
          </p:cNvSpPr>
          <p:nvPr/>
        </p:nvSpPr>
        <p:spPr>
          <a:xfrm>
            <a:off x="8149665" y="1451998"/>
            <a:ext cx="3539068" cy="44484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None/>
            </a:pPr>
            <a:r>
              <a:rPr lang="en-US" sz="1800" i="1" dirty="0"/>
              <a:t>Candidate of technical sciences, Associated Professor, Head of department</a:t>
            </a:r>
            <a:r>
              <a:rPr lang="uk-UA" sz="1800" i="1" dirty="0"/>
              <a:t> </a:t>
            </a:r>
            <a:r>
              <a:rPr lang="en-US" sz="1800" i="1" dirty="0"/>
              <a:t>of Fire and </a:t>
            </a:r>
            <a:r>
              <a:rPr lang="en-US" sz="1800" i="1" dirty="0" err="1"/>
              <a:t>Technogenic</a:t>
            </a:r>
            <a:r>
              <a:rPr lang="en-US" sz="1800" i="1" dirty="0"/>
              <a:t> Safety of Facilities and Technologies</a:t>
            </a:r>
            <a:r>
              <a:rPr lang="uk-UA" sz="1800" i="1" dirty="0"/>
              <a:t> </a:t>
            </a:r>
            <a:r>
              <a:rPr lang="en-US" sz="1800" i="1" dirty="0"/>
              <a:t>National University of Civil </a:t>
            </a:r>
            <a:r>
              <a:rPr lang="en-US" sz="1800" i="1" dirty="0" err="1"/>
              <a:t>Defence</a:t>
            </a:r>
            <a:r>
              <a:rPr lang="en-US" sz="1800" i="1" dirty="0"/>
              <a:t> of Ukraine, </a:t>
            </a:r>
            <a:r>
              <a:rPr lang="en-US" sz="1800" i="1" dirty="0" err="1"/>
              <a:t>Kharkiv</a:t>
            </a:r>
            <a:r>
              <a:rPr lang="en-US" sz="1800" i="1" dirty="0"/>
              <a:t>, </a:t>
            </a:r>
            <a:r>
              <a:rPr lang="en-US" sz="1800" i="1" dirty="0" smtClean="0"/>
              <a:t>Ukraine</a:t>
            </a:r>
          </a:p>
          <a:p>
            <a:pPr marL="114300" indent="0">
              <a:buNone/>
            </a:pPr>
            <a:endParaRPr lang="en-US" sz="1800" i="1" dirty="0"/>
          </a:p>
          <a:p>
            <a:pPr marL="114300" indent="0">
              <a:buNone/>
            </a:pPr>
            <a:r>
              <a:rPr lang="en-US" sz="1800" i="1" dirty="0"/>
              <a:t>Cadet</a:t>
            </a:r>
            <a:r>
              <a:rPr lang="uk-UA" sz="1800" i="1" dirty="0"/>
              <a:t> </a:t>
            </a:r>
            <a:r>
              <a:rPr lang="en-US" sz="1800" i="1" dirty="0"/>
              <a:t>National University of Civil </a:t>
            </a:r>
            <a:r>
              <a:rPr lang="en-US" sz="1800" i="1" dirty="0" err="1"/>
              <a:t>Defence</a:t>
            </a:r>
            <a:r>
              <a:rPr lang="en-US" sz="1800" i="1" dirty="0"/>
              <a:t> of Ukraine, </a:t>
            </a:r>
            <a:r>
              <a:rPr lang="en-US" sz="1800" i="1" dirty="0" err="1"/>
              <a:t>Kharkiv</a:t>
            </a:r>
            <a:r>
              <a:rPr lang="en-US" sz="1800" i="1" dirty="0"/>
              <a:t>, Ukraine</a:t>
            </a:r>
            <a:endParaRPr lang="ru-RU" sz="1800" dirty="0"/>
          </a:p>
          <a:p>
            <a:pPr marL="114300" indent="0">
              <a:buNone/>
            </a:pPr>
            <a:endParaRPr lang="hu-HU" sz="1800" dirty="0"/>
          </a:p>
        </p:txBody>
      </p:sp>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2973" y="1129021"/>
            <a:ext cx="1943407" cy="2776408"/>
          </a:xfrm>
          <a:prstGeom prst="rect">
            <a:avLst/>
          </a:prstGeom>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65031" y="3976534"/>
            <a:ext cx="1931349" cy="2577407"/>
          </a:xfrm>
          <a:prstGeom prst="rect">
            <a:avLst/>
          </a:prstGeom>
        </p:spPr>
      </p:pic>
    </p:spTree>
    <p:extLst>
      <p:ext uri="{BB962C8B-B14F-4D97-AF65-F5344CB8AC3E}">
        <p14:creationId xmlns:p14="http://schemas.microsoft.com/office/powerpoint/2010/main" val="363461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35481" y="170250"/>
            <a:ext cx="10515600" cy="1066180"/>
          </a:xfrm>
        </p:spPr>
        <p:txBody>
          <a:bodyPr/>
          <a:lstStyle/>
          <a:p>
            <a:pPr algn="ctr"/>
            <a:r>
              <a:rPr lang="hu-HU" b="1" dirty="0" err="1" smtClean="0"/>
              <a:t>Abstract</a:t>
            </a:r>
            <a:endParaRPr lang="hu-HU" b="1" dirty="0"/>
          </a:p>
        </p:txBody>
      </p:sp>
      <p:sp>
        <p:nvSpPr>
          <p:cNvPr id="4" name="Tartalom helye 3"/>
          <p:cNvSpPr>
            <a:spLocks noGrp="1"/>
          </p:cNvSpPr>
          <p:nvPr>
            <p:ph idx="1"/>
          </p:nvPr>
        </p:nvSpPr>
        <p:spPr>
          <a:xfrm>
            <a:off x="316907" y="1030865"/>
            <a:ext cx="11613022" cy="5181927"/>
          </a:xfrm>
        </p:spPr>
        <p:txBody>
          <a:bodyPr>
            <a:noAutofit/>
          </a:bodyPr>
          <a:lstStyle/>
          <a:p>
            <a:pPr algn="just"/>
            <a:r>
              <a:rPr lang="en-US" sz="2400" dirty="0"/>
              <a:t>Based on the Green-</a:t>
            </a:r>
            <a:r>
              <a:rPr lang="en-US" sz="2400" dirty="0" err="1"/>
              <a:t>Ampt</a:t>
            </a:r>
            <a:r>
              <a:rPr lang="en-US" sz="2400" dirty="0"/>
              <a:t> model we plotted the curve to show the dependence between the time and the depth of the liquid infiltration into the loose material. This curve was obtained by solving the system of differential equations. One of these equations describes a decrease in the surface liquid layer thickness and the other equation describes the in-depth infiltration dynamics. The logarithmic function expansion into series allows us to turn from the irrational expression to the approximating polynomial. Polynomial coefficients are defined by the least square method. Using as an example the infiltration of the raw oil into the sand we showed that the polynomial with the addends of the second and third orders satisfactory approximates the specified dependence of the infiltration time on the infiltration depth. In this case, the approximation error is within 10% after the first minute of the accidental spill. A linear character of the relationship between the thickness of the liquid layer spilled on the sand surface and the infiltration depth enables the evaluation of the statistical parameter of infiltration, i.e. the porosity factor.</a:t>
            </a:r>
            <a:endParaRPr lang="hu-H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38191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01168" y="-207442"/>
            <a:ext cx="10515600" cy="1325563"/>
          </a:xfrm>
        </p:spPr>
        <p:txBody>
          <a:bodyPr/>
          <a:lstStyle/>
          <a:p>
            <a:pPr algn="ctr"/>
            <a:r>
              <a:rPr lang="hu-HU" dirty="0" err="1" smtClean="0"/>
              <a:t>Introduction</a:t>
            </a:r>
            <a:endParaRPr lang="hu-HU" dirty="0"/>
          </a:p>
        </p:txBody>
      </p:sp>
      <p:sp>
        <p:nvSpPr>
          <p:cNvPr id="3" name="Tartalom helye 2"/>
          <p:cNvSpPr>
            <a:spLocks noGrp="1"/>
          </p:cNvSpPr>
          <p:nvPr>
            <p:ph idx="1"/>
          </p:nvPr>
        </p:nvSpPr>
        <p:spPr>
          <a:xfrm>
            <a:off x="119641" y="875945"/>
            <a:ext cx="11878654" cy="5982055"/>
          </a:xfrm>
        </p:spPr>
        <p:txBody>
          <a:bodyPr>
            <a:noAutofit/>
          </a:bodyPr>
          <a:lstStyle/>
          <a:p>
            <a:pPr algn="just"/>
            <a:r>
              <a:rPr lang="en-US" sz="1600" dirty="0">
                <a:latin typeface="Verdana" panose="020B0604030504040204" pitchFamily="34" charset="0"/>
                <a:ea typeface="Verdana" panose="020B0604030504040204" pitchFamily="34" charset="0"/>
                <a:cs typeface="Times New Roman" panose="02020603050405020304" pitchFamily="18" charset="0"/>
              </a:rPr>
              <a:t>Many emergency situations that arise in chemical and recycling industries, including the transport originate due to the accidental spread of flammable or other unsafe liquids [1]. The infiltration of liquid into the ground results in the contamination of water resources, in particular underground waters [2] and river waters [3]. However, the ignition of the flammable liquid presents the greatest danger. It threatens with the spread of fire to neighboring industrial facilities and natural landscapes and it also results in the discharge of contaminating substances into the atmosphere [4]. Spreading at large distances, these substances essentially affect the air state and create certain risks for the population [5].</a:t>
            </a:r>
            <a:endParaRPr lang="ru-RU" sz="1600" dirty="0">
              <a:latin typeface="Verdana" panose="020B0604030504040204" pitchFamily="34" charset="0"/>
              <a:ea typeface="Verdana" panose="020B0604030504040204" pitchFamily="34" charset="0"/>
              <a:cs typeface="Times New Roman" panose="02020603050405020304" pitchFamily="18" charset="0"/>
            </a:endParaRPr>
          </a:p>
          <a:p>
            <a:pPr algn="just"/>
            <a:r>
              <a:rPr lang="en-US" sz="1600" dirty="0">
                <a:latin typeface="Verdana" panose="020B0604030504040204" pitchFamily="34" charset="0"/>
                <a:ea typeface="Verdana" panose="020B0604030504040204" pitchFamily="34" charset="0"/>
                <a:cs typeface="Times New Roman" panose="02020603050405020304" pitchFamily="18" charset="0"/>
              </a:rPr>
              <a:t>Paper [6] analyzes the risks relating to the transportation of dangerous cargoes by railway. In spite of the available normative documents that govern fire safety regulations for the transportation of dangerous cargoes the latter sometimes cause emergency situations. It is confirmed by extraordinary situations caused by the spread or combustion of flammable liquids not only on the railways in Ukraine but also worldwide according to the latest events. </a:t>
            </a:r>
            <a:endParaRPr lang="ru-RU" sz="1600" dirty="0">
              <a:latin typeface="Verdana" panose="020B0604030504040204" pitchFamily="34" charset="0"/>
              <a:ea typeface="Verdana" panose="020B0604030504040204" pitchFamily="34" charset="0"/>
              <a:cs typeface="Times New Roman" panose="02020603050405020304" pitchFamily="18" charset="0"/>
            </a:endParaRPr>
          </a:p>
          <a:p>
            <a:pPr algn="just"/>
            <a:r>
              <a:rPr lang="en-US" sz="1600" dirty="0">
                <a:latin typeface="Verdana" panose="020B0604030504040204" pitchFamily="34" charset="0"/>
                <a:ea typeface="Verdana" panose="020B0604030504040204" pitchFamily="34" charset="0"/>
                <a:cs typeface="Times New Roman" panose="02020603050405020304" pitchFamily="18" charset="0"/>
              </a:rPr>
              <a:t>2021 (the USA, Texas) the train carrying oil products went off the rails and hit the truck. Three tank cars caught fire, the flame height attained several tens of meters. The people living in the neighborhood were evacuated. </a:t>
            </a:r>
            <a:endParaRPr lang="ru-RU" sz="1600" dirty="0">
              <a:latin typeface="Verdana" panose="020B0604030504040204" pitchFamily="34" charset="0"/>
              <a:ea typeface="Verdana" panose="020B0604030504040204" pitchFamily="34" charset="0"/>
              <a:cs typeface="Times New Roman" panose="02020603050405020304" pitchFamily="18" charset="0"/>
            </a:endParaRPr>
          </a:p>
          <a:p>
            <a:pPr algn="just"/>
            <a:r>
              <a:rPr lang="en-US" sz="1600" dirty="0" smtClean="0">
                <a:latin typeface="Verdana" panose="020B0604030504040204" pitchFamily="34" charset="0"/>
                <a:ea typeface="Verdana" panose="020B0604030504040204" pitchFamily="34" charset="0"/>
                <a:cs typeface="Times New Roman" panose="02020603050405020304" pitchFamily="18" charset="0"/>
              </a:rPr>
              <a:t>2020 </a:t>
            </a:r>
            <a:r>
              <a:rPr lang="en-US" sz="1600" dirty="0">
                <a:latin typeface="Verdana" panose="020B0604030504040204" pitchFamily="34" charset="0"/>
                <a:ea typeface="Verdana" panose="020B0604030504040204" pitchFamily="34" charset="0"/>
                <a:cs typeface="Times New Roman" panose="02020603050405020304" pitchFamily="18" charset="0"/>
              </a:rPr>
              <a:t>(the USA, Arizona) oil tanks with highly flammable liquids went off the rails and inflamed. </a:t>
            </a:r>
            <a:endParaRPr lang="ru-RU" sz="1600" dirty="0">
              <a:latin typeface="Verdana" panose="020B0604030504040204" pitchFamily="34" charset="0"/>
              <a:ea typeface="Verdana" panose="020B0604030504040204" pitchFamily="34" charset="0"/>
              <a:cs typeface="Times New Roman" panose="02020603050405020304" pitchFamily="18" charset="0"/>
            </a:endParaRPr>
          </a:p>
          <a:p>
            <a:pPr algn="just"/>
            <a:r>
              <a:rPr lang="en-US" sz="1600" dirty="0">
                <a:latin typeface="Verdana" panose="020B0604030504040204" pitchFamily="34" charset="0"/>
                <a:ea typeface="Verdana" panose="020B0604030504040204" pitchFamily="34" charset="0"/>
                <a:cs typeface="Times New Roman" panose="02020603050405020304" pitchFamily="18" charset="0"/>
              </a:rPr>
              <a:t>2020 (Kazakhstan, </a:t>
            </a:r>
            <a:r>
              <a:rPr lang="en-US" sz="1600" dirty="0" err="1">
                <a:latin typeface="Verdana" panose="020B0604030504040204" pitchFamily="34" charset="0"/>
                <a:ea typeface="Verdana" panose="020B0604030504040204" pitchFamily="34" charset="0"/>
                <a:cs typeface="Times New Roman" panose="02020603050405020304" pitchFamily="18" charset="0"/>
              </a:rPr>
              <a:t>Zhambil</a:t>
            </a:r>
            <a:r>
              <a:rPr lang="en-US" sz="1600" dirty="0">
                <a:latin typeface="Verdana" panose="020B0604030504040204" pitchFamily="34" charset="0"/>
                <a:ea typeface="Verdana" panose="020B0604030504040204" pitchFamily="34" charset="0"/>
                <a:cs typeface="Times New Roman" panose="02020603050405020304" pitchFamily="18" charset="0"/>
              </a:rPr>
              <a:t> region) the petroleum tank car went off the rails, the liquid was spilled and inflamed. The fire caught the area of nearly 600 </a:t>
            </a:r>
            <a:r>
              <a:rPr lang="en-US" sz="1600" dirty="0" err="1">
                <a:latin typeface="Verdana" panose="020B0604030504040204" pitchFamily="34" charset="0"/>
                <a:ea typeface="Verdana" panose="020B0604030504040204" pitchFamily="34" charset="0"/>
                <a:cs typeface="Times New Roman" panose="02020603050405020304" pitchFamily="18" charset="0"/>
              </a:rPr>
              <a:t>m</a:t>
            </a:r>
            <a:r>
              <a:rPr lang="en-US" sz="1600" baseline="30000" dirty="0" err="1">
                <a:latin typeface="Verdana" panose="020B0604030504040204" pitchFamily="34" charset="0"/>
                <a:ea typeface="Verdana" panose="020B0604030504040204" pitchFamily="34" charset="0"/>
                <a:cs typeface="Times New Roman" panose="02020603050405020304" pitchFamily="18" charset="0"/>
              </a:rPr>
              <a:t>2</a:t>
            </a:r>
            <a:r>
              <a:rPr lang="en-US" sz="1600" baseline="30000" dirty="0">
                <a:latin typeface="Verdana" panose="020B0604030504040204" pitchFamily="34" charset="0"/>
                <a:ea typeface="Verdana" panose="020B0604030504040204" pitchFamily="34" charset="0"/>
                <a:cs typeface="Times New Roman" panose="02020603050405020304" pitchFamily="18" charset="0"/>
              </a:rPr>
              <a:t>.</a:t>
            </a:r>
            <a:r>
              <a:rPr lang="en-US" sz="1600" dirty="0">
                <a:latin typeface="Verdana" panose="020B0604030504040204" pitchFamily="34" charset="0"/>
                <a:ea typeface="Verdana" panose="020B0604030504040204" pitchFamily="34" charset="0"/>
                <a:cs typeface="Times New Roman" panose="02020603050405020304" pitchFamily="18" charset="0"/>
              </a:rPr>
              <a:t>. </a:t>
            </a:r>
            <a:endParaRPr lang="ru-RU" sz="1600" dirty="0">
              <a:latin typeface="Verdana" panose="020B0604030504040204" pitchFamily="34" charset="0"/>
              <a:ea typeface="Verdana" panose="020B0604030504040204" pitchFamily="34" charset="0"/>
              <a:cs typeface="Times New Roman" panose="02020603050405020304" pitchFamily="18" charset="0"/>
            </a:endParaRPr>
          </a:p>
          <a:p>
            <a:pPr algn="just"/>
            <a:r>
              <a:rPr lang="en-US" sz="1600" dirty="0">
                <a:latin typeface="Verdana" panose="020B0604030504040204" pitchFamily="34" charset="0"/>
                <a:ea typeface="Verdana" panose="020B0604030504040204" pitchFamily="34" charset="0"/>
                <a:cs typeface="Times New Roman" panose="02020603050405020304" pitchFamily="18" charset="0"/>
              </a:rPr>
              <a:t>2019 (Canada, Manitoba) the train carrying 37 oil tanks went off the rails and the oil was partially spilled</a:t>
            </a:r>
            <a:r>
              <a:rPr lang="en-US" sz="1600" dirty="0" smtClean="0">
                <a:latin typeface="Verdana" panose="020B0604030504040204" pitchFamily="34" charset="0"/>
                <a:ea typeface="Verdana" panose="020B0604030504040204" pitchFamily="34"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26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35650" y="160026"/>
            <a:ext cx="10515600" cy="1325563"/>
          </a:xfrm>
        </p:spPr>
        <p:txBody>
          <a:bodyPr/>
          <a:lstStyle/>
          <a:p>
            <a:pPr algn="ctr"/>
            <a:r>
              <a:rPr lang="hu-HU" dirty="0" err="1" smtClean="0"/>
              <a:t>Objective</a:t>
            </a:r>
            <a:r>
              <a:rPr lang="hu-HU" dirty="0" smtClean="0"/>
              <a:t>/</a:t>
            </a:r>
            <a:r>
              <a:rPr lang="hu-HU" dirty="0" err="1" smtClean="0"/>
              <a:t>Methods</a:t>
            </a:r>
            <a:endParaRPr lang="hu-HU" dirty="0"/>
          </a:p>
        </p:txBody>
      </p:sp>
      <p:sp>
        <p:nvSpPr>
          <p:cNvPr id="3" name="Tartalom helye 2"/>
          <p:cNvSpPr>
            <a:spLocks noGrp="1"/>
          </p:cNvSpPr>
          <p:nvPr>
            <p:ph idx="1"/>
          </p:nvPr>
        </p:nvSpPr>
        <p:spPr/>
        <p:txBody>
          <a:bodyPr>
            <a:normAutofit fontScale="85000" lnSpcReduction="10000"/>
          </a:bodyPr>
          <a:lstStyle/>
          <a:p>
            <a:r>
              <a:rPr lang="en-US" dirty="0"/>
              <a:t>The analysis of the models of the spread of combustible liquids proved that they do not take into account the penetration of the liquid into the underlying surface. This, in turn, leads to errors in estimating the size of the spill and the dynamics of its formation. Liquid seepage into bulk material, in particular, soil, is described by the Green-</a:t>
            </a:r>
            <a:r>
              <a:rPr lang="en-US" dirty="0" err="1"/>
              <a:t>Ampt</a:t>
            </a:r>
            <a:r>
              <a:rPr lang="en-US" dirty="0"/>
              <a:t> model [1]. The model considers the boundary between dry and already wet soil. For conducting experimental studies, sand was used as bulk material, which was poured into a cylinder with a diameter of 60 mm. Crude oil was chosen as the liquid. The results of measuring the depth of impregnation, the thickness of the liquid layer on the surface at different moments of time are given in [2]. The relationship between the thickness of the oil layer on the surface of the sand and the depth of impregnation is almost linear (Fig. 1).</a:t>
            </a:r>
            <a:endParaRPr lang="hu-HU" dirty="0"/>
          </a:p>
        </p:txBody>
      </p:sp>
    </p:spTree>
    <p:extLst>
      <p:ext uri="{BB962C8B-B14F-4D97-AF65-F5344CB8AC3E}">
        <p14:creationId xmlns:p14="http://schemas.microsoft.com/office/powerpoint/2010/main" val="182635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 y="5424935"/>
            <a:ext cx="4915256" cy="923330"/>
          </a:xfrm>
          <a:prstGeom prst="rect">
            <a:avLst/>
          </a:prstGeom>
        </p:spPr>
        <p:txBody>
          <a:bodyPr wrap="square">
            <a:spAutoFit/>
          </a:bodyPr>
          <a:lstStyle/>
          <a:p>
            <a:pPr marL="180340" algn="just">
              <a:spcAft>
                <a:spcPts val="0"/>
              </a:spcAft>
            </a:pPr>
            <a:r>
              <a:rPr lang="uk-UA" b="1" dirty="0" err="1">
                <a:latin typeface="Verdana" panose="020B0604030504040204" pitchFamily="34" charset="0"/>
                <a:ea typeface="Verdana" panose="020B0604030504040204" pitchFamily="34" charset="0"/>
              </a:rPr>
              <a:t>Fig</a:t>
            </a:r>
            <a:r>
              <a:rPr lang="uk-UA" b="1" dirty="0">
                <a:latin typeface="Verdana" panose="020B0604030504040204" pitchFamily="34" charset="0"/>
                <a:ea typeface="Verdana" panose="020B0604030504040204" pitchFamily="34" charset="0"/>
              </a:rPr>
              <a:t>. 1.</a:t>
            </a:r>
            <a:r>
              <a:rPr lang="uk-UA" dirty="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Infiltration of the liquid deep into the ground</a:t>
            </a:r>
            <a:r>
              <a:rPr lang="uk-UA" dirty="0">
                <a:latin typeface="Verdana" panose="020B0604030504040204" pitchFamily="34" charset="0"/>
                <a:ea typeface="Verdana" panose="020B0604030504040204" pitchFamily="34" charset="0"/>
              </a:rPr>
              <a:t>: 1- </a:t>
            </a:r>
            <a:r>
              <a:rPr lang="en-US" dirty="0">
                <a:latin typeface="Verdana" panose="020B0604030504040204" pitchFamily="34" charset="0"/>
                <a:ea typeface="Verdana" panose="020B0604030504040204" pitchFamily="34" charset="0"/>
              </a:rPr>
              <a:t>the surface liquid</a:t>
            </a:r>
            <a:r>
              <a:rPr lang="uk-UA" dirty="0">
                <a:latin typeface="Verdana" panose="020B0604030504040204" pitchFamily="34" charset="0"/>
                <a:ea typeface="Verdana" panose="020B0604030504040204" pitchFamily="34" charset="0"/>
              </a:rPr>
              <a:t>; 2 –</a:t>
            </a:r>
            <a:r>
              <a:rPr lang="en-US" dirty="0">
                <a:latin typeface="Verdana" panose="020B0604030504040204" pitchFamily="34" charset="0"/>
                <a:ea typeface="Verdana" panose="020B0604030504040204" pitchFamily="34" charset="0"/>
              </a:rPr>
              <a:t>wetted ground</a:t>
            </a:r>
            <a:r>
              <a:rPr lang="uk-UA" dirty="0">
                <a:latin typeface="Verdana" panose="020B0604030504040204" pitchFamily="34" charset="0"/>
                <a:ea typeface="Verdana" panose="020B0604030504040204" pitchFamily="34" charset="0"/>
              </a:rPr>
              <a:t>; 3 – </a:t>
            </a:r>
            <a:r>
              <a:rPr lang="en-US" dirty="0">
                <a:latin typeface="Verdana" panose="020B0604030504040204" pitchFamily="34" charset="0"/>
                <a:ea typeface="Verdana" panose="020B0604030504040204" pitchFamily="34" charset="0"/>
              </a:rPr>
              <a:t>dry ground </a:t>
            </a:r>
            <a:endParaRPr lang="ru-RU" sz="2000" dirty="0">
              <a:effectLst/>
              <a:latin typeface="Verdana" panose="020B0604030504040204" pitchFamily="34" charset="0"/>
              <a:ea typeface="Verdana" panose="020B0604030504040204" pitchFamily="34" charset="0"/>
            </a:endParaRPr>
          </a:p>
        </p:txBody>
      </p:sp>
      <p:sp>
        <p:nvSpPr>
          <p:cNvPr id="6" name="Rectangle 21"/>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7" name="Group 3"/>
          <p:cNvGrpSpPr>
            <a:grpSpLocks noChangeAspect="1"/>
          </p:cNvGrpSpPr>
          <p:nvPr/>
        </p:nvGrpSpPr>
        <p:grpSpPr bwMode="auto">
          <a:xfrm>
            <a:off x="598206" y="804432"/>
            <a:ext cx="2649196" cy="4607103"/>
            <a:chOff x="1695" y="6937"/>
            <a:chExt cx="2970" cy="5165"/>
          </a:xfrm>
        </p:grpSpPr>
        <p:sp>
          <p:nvSpPr>
            <p:cNvPr id="8" name="AutoShape 20"/>
            <p:cNvSpPr>
              <a:spLocks noChangeAspect="1" noChangeArrowheads="1" noTextEdit="1"/>
            </p:cNvSpPr>
            <p:nvPr/>
          </p:nvSpPr>
          <p:spPr bwMode="auto">
            <a:xfrm>
              <a:off x="1695" y="6937"/>
              <a:ext cx="2970" cy="51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Rectangle 19" descr="5%"/>
            <p:cNvSpPr>
              <a:spLocks noChangeArrowheads="1"/>
            </p:cNvSpPr>
            <p:nvPr/>
          </p:nvSpPr>
          <p:spPr bwMode="auto">
            <a:xfrm>
              <a:off x="2130" y="8355"/>
              <a:ext cx="1455" cy="2085"/>
            </a:xfrm>
            <a:prstGeom prst="rect">
              <a:avLst/>
            </a:prstGeom>
            <a:pattFill prst="pct5">
              <a:fgClr>
                <a:srgbClr val="000000"/>
              </a:fgClr>
              <a:bgClr>
                <a:srgbClr val="FFFFFF"/>
              </a:bgClr>
            </a:patt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0" name="Rectangle 18"/>
            <p:cNvSpPr>
              <a:spLocks noChangeArrowheads="1"/>
            </p:cNvSpPr>
            <p:nvPr/>
          </p:nvSpPr>
          <p:spPr bwMode="auto">
            <a:xfrm>
              <a:off x="2130" y="10440"/>
              <a:ext cx="1455" cy="900"/>
            </a:xfrm>
            <a:prstGeom prst="rect">
              <a:avLst/>
            </a:prstGeom>
            <a:solidFill>
              <a:srgbClr val="FFFFFF"/>
            </a:solid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1" name="Rectangle 17" descr="10%"/>
            <p:cNvSpPr>
              <a:spLocks noChangeArrowheads="1"/>
            </p:cNvSpPr>
            <p:nvPr/>
          </p:nvSpPr>
          <p:spPr bwMode="auto">
            <a:xfrm>
              <a:off x="2130" y="7755"/>
              <a:ext cx="1455" cy="615"/>
            </a:xfrm>
            <a:prstGeom prst="rect">
              <a:avLst/>
            </a:prstGeom>
            <a:pattFill prst="pct10">
              <a:fgClr>
                <a:srgbClr val="000000"/>
              </a:fgClr>
              <a:bgClr>
                <a:srgbClr val="FFFFFF"/>
              </a:bgClr>
            </a:pattFill>
            <a:ln w="158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2" name="Line 16"/>
            <p:cNvSpPr>
              <a:spLocks noChangeShapeType="1"/>
            </p:cNvSpPr>
            <p:nvPr/>
          </p:nvSpPr>
          <p:spPr bwMode="auto">
            <a:xfrm>
              <a:off x="2130" y="6945"/>
              <a:ext cx="1" cy="4980"/>
            </a:xfrm>
            <a:prstGeom prst="line">
              <a:avLst/>
            </a:prstGeom>
            <a:noFill/>
            <a:ln w="9525">
              <a:solidFill>
                <a:srgbClr val="000000"/>
              </a:solidFill>
              <a:round/>
              <a:headEnd type="none" w="sm" len="me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Line 15"/>
            <p:cNvSpPr>
              <a:spLocks noChangeShapeType="1"/>
            </p:cNvSpPr>
            <p:nvPr/>
          </p:nvSpPr>
          <p:spPr bwMode="auto">
            <a:xfrm>
              <a:off x="3555" y="10440"/>
              <a:ext cx="42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Line 14"/>
            <p:cNvSpPr>
              <a:spLocks noChangeShapeType="1"/>
            </p:cNvSpPr>
            <p:nvPr/>
          </p:nvSpPr>
          <p:spPr bwMode="auto">
            <a:xfrm>
              <a:off x="2130" y="8366"/>
              <a:ext cx="1875" cy="5"/>
            </a:xfrm>
            <a:prstGeom prst="line">
              <a:avLst/>
            </a:prstGeom>
            <a:noFill/>
            <a:ln w="9525">
              <a:solidFill>
                <a:srgbClr val="000000"/>
              </a:solidFill>
              <a:round/>
              <a:headEnd type="oval"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Line 13"/>
            <p:cNvSpPr>
              <a:spLocks noChangeShapeType="1"/>
            </p:cNvSpPr>
            <p:nvPr/>
          </p:nvSpPr>
          <p:spPr bwMode="auto">
            <a:xfrm>
              <a:off x="3555" y="7755"/>
              <a:ext cx="43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Text Box 12"/>
            <p:cNvSpPr txBox="1">
              <a:spLocks noChangeArrowheads="1"/>
            </p:cNvSpPr>
            <p:nvPr/>
          </p:nvSpPr>
          <p:spPr bwMode="auto">
            <a:xfrm>
              <a:off x="1695" y="8160"/>
              <a:ext cx="765"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0</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17" name="Line 11"/>
            <p:cNvSpPr>
              <a:spLocks noChangeShapeType="1"/>
            </p:cNvSpPr>
            <p:nvPr/>
          </p:nvSpPr>
          <p:spPr bwMode="auto">
            <a:xfrm>
              <a:off x="3900" y="7755"/>
              <a:ext cx="0" cy="615"/>
            </a:xfrm>
            <a:prstGeom prst="line">
              <a:avLst/>
            </a:prstGeom>
            <a:noFill/>
            <a:ln w="9525">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Line 10"/>
            <p:cNvSpPr>
              <a:spLocks noChangeShapeType="1"/>
            </p:cNvSpPr>
            <p:nvPr/>
          </p:nvSpPr>
          <p:spPr bwMode="auto">
            <a:xfrm>
              <a:off x="3900" y="8385"/>
              <a:ext cx="1" cy="2055"/>
            </a:xfrm>
            <a:prstGeom prst="line">
              <a:avLst/>
            </a:prstGeom>
            <a:noFill/>
            <a:ln w="9525">
              <a:solidFill>
                <a:srgbClr val="000000"/>
              </a:solidFill>
              <a:round/>
              <a:headEnd type="arrow" w="sm" len="sm"/>
              <a:tailEnd type="arrow"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9" name="Text Box 9"/>
            <p:cNvSpPr txBox="1">
              <a:spLocks noChangeArrowheads="1"/>
            </p:cNvSpPr>
            <p:nvPr/>
          </p:nvSpPr>
          <p:spPr bwMode="auto">
            <a:xfrm>
              <a:off x="3900" y="7860"/>
              <a:ext cx="765"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h</a:t>
              </a:r>
              <a:r>
                <a:rPr kumimoji="0" lang="en-US" altLang="ru-RU" sz="1200" b="0"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rPr>
                <a:t>0</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20" name="Text Box 8"/>
            <p:cNvSpPr txBox="1">
              <a:spLocks noChangeArrowheads="1"/>
            </p:cNvSpPr>
            <p:nvPr/>
          </p:nvSpPr>
          <p:spPr bwMode="auto">
            <a:xfrm>
              <a:off x="3840" y="9090"/>
              <a:ext cx="765"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z</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21" name="Text Box 7"/>
            <p:cNvSpPr txBox="1">
              <a:spLocks noChangeArrowheads="1"/>
            </p:cNvSpPr>
            <p:nvPr/>
          </p:nvSpPr>
          <p:spPr bwMode="auto">
            <a:xfrm>
              <a:off x="2655" y="7890"/>
              <a:ext cx="765"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1</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22" name="Text Box 6"/>
            <p:cNvSpPr txBox="1">
              <a:spLocks noChangeArrowheads="1"/>
            </p:cNvSpPr>
            <p:nvPr/>
          </p:nvSpPr>
          <p:spPr bwMode="auto">
            <a:xfrm>
              <a:off x="2655" y="9150"/>
              <a:ext cx="765"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2</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23" name="Text Box 5"/>
            <p:cNvSpPr txBox="1">
              <a:spLocks noChangeArrowheads="1"/>
            </p:cNvSpPr>
            <p:nvPr/>
          </p:nvSpPr>
          <p:spPr bwMode="auto">
            <a:xfrm>
              <a:off x="2640" y="10605"/>
              <a:ext cx="765"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3</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24" name="Text Box 4"/>
            <p:cNvSpPr txBox="1">
              <a:spLocks noChangeArrowheads="1"/>
            </p:cNvSpPr>
            <p:nvPr/>
          </p:nvSpPr>
          <p:spPr bwMode="auto">
            <a:xfrm>
              <a:off x="2220" y="11475"/>
              <a:ext cx="765" cy="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z</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grpSp>
      <p:sp>
        <p:nvSpPr>
          <p:cNvPr id="25" name="Прямоугольник 24"/>
          <p:cNvSpPr/>
          <p:nvPr/>
        </p:nvSpPr>
        <p:spPr>
          <a:xfrm>
            <a:off x="3635416" y="1700936"/>
            <a:ext cx="7745338" cy="1754326"/>
          </a:xfrm>
          <a:prstGeom prst="rect">
            <a:avLst/>
          </a:prstGeom>
        </p:spPr>
        <p:txBody>
          <a:bodyPr wrap="square">
            <a:spAutoFit/>
          </a:bodyPr>
          <a:lstStyle/>
          <a:p>
            <a:pPr algn="just">
              <a:spcAft>
                <a:spcPts val="0"/>
              </a:spcAft>
            </a:pPr>
            <a:r>
              <a:rPr lang="en-US" dirty="0">
                <a:latin typeface="Verdana" panose="020B0604030504040204" pitchFamily="34" charset="0"/>
                <a:ea typeface="Verdana" panose="020B0604030504040204" pitchFamily="34" charset="0"/>
              </a:rPr>
              <a:t>The infiltration of liquid into the loose material, in particular ground is described by Green</a:t>
            </a:r>
            <a:r>
              <a:rPr lang="uk-UA" dirty="0">
                <a:latin typeface="Verdana" panose="020B0604030504040204" pitchFamily="34" charset="0"/>
                <a:ea typeface="Verdana" panose="020B0604030504040204" pitchFamily="34" charset="0"/>
              </a:rPr>
              <a:t>-</a:t>
            </a:r>
            <a:r>
              <a:rPr lang="en-US" dirty="0" err="1">
                <a:latin typeface="Verdana" panose="020B0604030504040204" pitchFamily="34" charset="0"/>
                <a:ea typeface="Verdana" panose="020B0604030504040204" pitchFamily="34" charset="0"/>
              </a:rPr>
              <a:t>Ampt</a:t>
            </a:r>
            <a:r>
              <a:rPr lang="en-US" dirty="0">
                <a:latin typeface="Verdana" panose="020B0604030504040204" pitchFamily="34" charset="0"/>
                <a:ea typeface="Verdana" panose="020B0604030504040204" pitchFamily="34" charset="0"/>
              </a:rPr>
              <a:t> model </a:t>
            </a:r>
            <a:r>
              <a:rPr lang="en-US" dirty="0" smtClean="0">
                <a:latin typeface="Verdana" panose="020B0604030504040204" pitchFamily="34" charset="0"/>
                <a:ea typeface="Verdana" panose="020B0604030504040204" pitchFamily="34" charset="0"/>
              </a:rPr>
              <a:t>[</a:t>
            </a:r>
            <a:r>
              <a:rPr lang="uk-UA" dirty="0" smtClean="0">
                <a:latin typeface="Verdana" panose="020B0604030504040204" pitchFamily="34" charset="0"/>
                <a:ea typeface="Verdana" panose="020B0604030504040204" pitchFamily="34" charset="0"/>
              </a:rPr>
              <a:t>7</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The model gives consideration to the boundary between the dry and wet grounds. The infiltration of the liquid in-depth of the ground results in the shift of this boundary downward. Let’s orient the vertical axis Z making it to coincide with the infiltration vector (</a:t>
            </a:r>
            <a:r>
              <a:rPr lang="en-US" dirty="0" err="1">
                <a:latin typeface="Verdana" panose="020B0604030504040204" pitchFamily="34" charset="0"/>
                <a:ea typeface="Verdana" panose="020B0604030504040204" pitchFamily="34" charset="0"/>
              </a:rPr>
              <a:t>Fig.1</a:t>
            </a:r>
            <a:r>
              <a:rPr lang="en-US" dirty="0">
                <a:latin typeface="Verdana" panose="020B0604030504040204" pitchFamily="34" charset="0"/>
                <a:ea typeface="Verdana" panose="020B0604030504040204" pitchFamily="34" charset="0"/>
              </a:rPr>
              <a:t>). </a:t>
            </a:r>
            <a:endParaRPr lang="ru-RU" sz="2000" dirty="0">
              <a:effectLst/>
              <a:latin typeface="Verdana" panose="020B0604030504040204" pitchFamily="34" charset="0"/>
              <a:ea typeface="Verdana" panose="020B0604030504040204" pitchFamily="34" charset="0"/>
            </a:endParaRPr>
          </a:p>
        </p:txBody>
      </p:sp>
      <p:sp>
        <p:nvSpPr>
          <p:cNvPr id="26" name="Cím 1"/>
          <p:cNvSpPr>
            <a:spLocks noGrp="1"/>
          </p:cNvSpPr>
          <p:nvPr>
            <p:ph type="title"/>
          </p:nvPr>
        </p:nvSpPr>
        <p:spPr>
          <a:xfrm>
            <a:off x="735650" y="160026"/>
            <a:ext cx="10515600" cy="1325563"/>
          </a:xfrm>
        </p:spPr>
        <p:txBody>
          <a:bodyPr/>
          <a:lstStyle/>
          <a:p>
            <a:pPr algn="ctr"/>
            <a:r>
              <a:rPr lang="hu-HU" dirty="0" err="1" smtClean="0"/>
              <a:t>Objective</a:t>
            </a:r>
            <a:r>
              <a:rPr lang="hu-HU" dirty="0" smtClean="0"/>
              <a:t>/</a:t>
            </a:r>
            <a:r>
              <a:rPr lang="hu-HU" dirty="0" err="1" smtClean="0"/>
              <a:t>Methods</a:t>
            </a:r>
            <a:endParaRPr lang="hu-HU" dirty="0"/>
          </a:p>
        </p:txBody>
      </p:sp>
    </p:spTree>
    <p:extLst>
      <p:ext uri="{BB962C8B-B14F-4D97-AF65-F5344CB8AC3E}">
        <p14:creationId xmlns:p14="http://schemas.microsoft.com/office/powerpoint/2010/main" val="911148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5648770" y="430754"/>
            <a:ext cx="5038947" cy="677234"/>
          </a:xfrm>
          <a:prstGeom prst="rect">
            <a:avLst/>
          </a:prstGeom>
        </p:spPr>
      </p:pic>
      <p:sp>
        <p:nvSpPr>
          <p:cNvPr id="5" name="Прямоугольник 4"/>
          <p:cNvSpPr/>
          <p:nvPr/>
        </p:nvSpPr>
        <p:spPr>
          <a:xfrm>
            <a:off x="79831" y="43904"/>
            <a:ext cx="5921108" cy="451790"/>
          </a:xfrm>
          <a:prstGeom prst="rect">
            <a:avLst/>
          </a:prstGeom>
        </p:spPr>
        <p:txBody>
          <a:bodyPr wrap="none">
            <a:spAutoFit/>
          </a:bodyPr>
          <a:lstStyle/>
          <a:p>
            <a:pPr indent="180340" algn="just">
              <a:lnSpc>
                <a:spcPct val="150000"/>
              </a:lnSpc>
              <a:spcAft>
                <a:spcPts val="0"/>
              </a:spcAft>
            </a:pPr>
            <a:r>
              <a:rPr lang="en-US" dirty="0">
                <a:ea typeface="Times New Roman" panose="02020603050405020304" pitchFamily="18" charset="0"/>
              </a:rPr>
              <a:t>Then, the infiltration rate can be expressed as: </a:t>
            </a:r>
            <a:endParaRPr lang="ru-RU" sz="2000" dirty="0">
              <a:effectLst/>
              <a:ea typeface="Times New Roman" panose="02020603050405020304" pitchFamily="18" charset="0"/>
            </a:endParaRPr>
          </a:p>
        </p:txBody>
      </p:sp>
      <p:pic>
        <p:nvPicPr>
          <p:cNvPr id="6" name="Рисунок 5"/>
          <p:cNvPicPr>
            <a:picLocks noChangeAspect="1"/>
          </p:cNvPicPr>
          <p:nvPr/>
        </p:nvPicPr>
        <p:blipFill>
          <a:blip r:embed="rId3"/>
          <a:stretch>
            <a:fillRect/>
          </a:stretch>
        </p:blipFill>
        <p:spPr>
          <a:xfrm>
            <a:off x="5677612" y="1369226"/>
            <a:ext cx="5056260" cy="664673"/>
          </a:xfrm>
          <a:prstGeom prst="rect">
            <a:avLst/>
          </a:prstGeom>
        </p:spPr>
      </p:pic>
      <p:sp>
        <p:nvSpPr>
          <p:cNvPr id="7" name="Прямоугольник 6"/>
          <p:cNvSpPr/>
          <p:nvPr/>
        </p:nvSpPr>
        <p:spPr>
          <a:xfrm>
            <a:off x="87969" y="973316"/>
            <a:ext cx="6358728" cy="451790"/>
          </a:xfrm>
          <a:prstGeom prst="rect">
            <a:avLst/>
          </a:prstGeom>
        </p:spPr>
        <p:txBody>
          <a:bodyPr wrap="none">
            <a:spAutoFit/>
          </a:bodyPr>
          <a:lstStyle/>
          <a:p>
            <a:pPr indent="180340" algn="just">
              <a:lnSpc>
                <a:spcPct val="150000"/>
              </a:lnSpc>
              <a:spcAft>
                <a:spcPts val="0"/>
              </a:spcAft>
            </a:pPr>
            <a:r>
              <a:rPr lang="en-US" dirty="0">
                <a:ea typeface="Times New Roman" panose="02020603050405020304" pitchFamily="18" charset="0"/>
              </a:rPr>
              <a:t>The infiltration rate is described by the Darcy’s law </a:t>
            </a:r>
            <a:endParaRPr lang="ru-RU" sz="2000" dirty="0">
              <a:effectLst/>
              <a:ea typeface="Times New Roman" panose="02020603050405020304" pitchFamily="18" charset="0"/>
            </a:endParaRPr>
          </a:p>
        </p:txBody>
      </p:sp>
      <p:sp>
        <p:nvSpPr>
          <p:cNvPr id="19" name="Прямоугольник 18"/>
          <p:cNvSpPr/>
          <p:nvPr/>
        </p:nvSpPr>
        <p:spPr>
          <a:xfrm>
            <a:off x="340181" y="2110471"/>
            <a:ext cx="11246156" cy="369332"/>
          </a:xfrm>
          <a:prstGeom prst="rect">
            <a:avLst/>
          </a:prstGeom>
        </p:spPr>
        <p:txBody>
          <a:bodyPr wrap="none">
            <a:spAutoFit/>
          </a:bodyPr>
          <a:lstStyle/>
          <a:p>
            <a:r>
              <a:rPr lang="en-US" dirty="0" smtClean="0">
                <a:ea typeface="Times New Roman" panose="02020603050405020304" pitchFamily="18" charset="0"/>
              </a:rPr>
              <a:t>where</a:t>
            </a:r>
            <a:r>
              <a:rPr lang="uk-UA" dirty="0" smtClean="0">
                <a:ea typeface="Times New Roman" panose="02020603050405020304" pitchFamily="18" charset="0"/>
              </a:rPr>
              <a:t> </a:t>
            </a:r>
            <a:r>
              <a:rPr lang="uk-UA" dirty="0">
                <a:ea typeface="Times New Roman" panose="02020603050405020304" pitchFamily="18" charset="0"/>
              </a:rPr>
              <a:t>К </a:t>
            </a:r>
            <a:r>
              <a:rPr lang="en-US" dirty="0">
                <a:ea typeface="Times New Roman" panose="02020603050405020304" pitchFamily="18" charset="0"/>
              </a:rPr>
              <a:t>is the hydraulic conductivity of the wetted ground </a:t>
            </a:r>
            <a:r>
              <a:rPr lang="en-US" dirty="0" smtClean="0">
                <a:ea typeface="Times New Roman" panose="02020603050405020304" pitchFamily="18" charset="0"/>
              </a:rPr>
              <a:t>and</a:t>
            </a:r>
            <a:r>
              <a:rPr lang="uk-UA" dirty="0" smtClean="0">
                <a:ea typeface="Times New Roman" panose="02020603050405020304" pitchFamily="18" charset="0"/>
              </a:rPr>
              <a:t>       </a:t>
            </a:r>
            <a:r>
              <a:rPr lang="en-US" dirty="0">
                <a:ea typeface="Times New Roman" panose="02020603050405020304" pitchFamily="18" charset="0"/>
              </a:rPr>
              <a:t>is the hydraulic gradient:</a:t>
            </a:r>
            <a:r>
              <a:rPr lang="uk-UA" dirty="0">
                <a:ea typeface="Times New Roman" panose="02020603050405020304" pitchFamily="18" charset="0"/>
              </a:rPr>
              <a:t>   </a:t>
            </a:r>
            <a:endParaRPr lang="ru-RU" dirty="0">
              <a:ea typeface="Times New Roman" panose="02020603050405020304" pitchFamily="18" charset="0"/>
            </a:endParaRPr>
          </a:p>
        </p:txBody>
      </p:sp>
      <p:pic>
        <p:nvPicPr>
          <p:cNvPr id="20" name="Рисунок 19"/>
          <p:cNvPicPr>
            <a:picLocks noChangeAspect="1"/>
          </p:cNvPicPr>
          <p:nvPr/>
        </p:nvPicPr>
        <p:blipFill>
          <a:blip r:embed="rId4"/>
          <a:stretch>
            <a:fillRect/>
          </a:stretch>
        </p:blipFill>
        <p:spPr>
          <a:xfrm>
            <a:off x="7769092" y="2087186"/>
            <a:ext cx="339184" cy="521338"/>
          </a:xfrm>
          <a:prstGeom prst="rect">
            <a:avLst/>
          </a:prstGeom>
        </p:spPr>
      </p:pic>
      <p:pic>
        <p:nvPicPr>
          <p:cNvPr id="22" name="Рисунок 21"/>
          <p:cNvPicPr>
            <a:picLocks noChangeAspect="1"/>
          </p:cNvPicPr>
          <p:nvPr/>
        </p:nvPicPr>
        <p:blipFill>
          <a:blip r:embed="rId5"/>
          <a:stretch>
            <a:fillRect/>
          </a:stretch>
        </p:blipFill>
        <p:spPr>
          <a:xfrm>
            <a:off x="5289845" y="2621857"/>
            <a:ext cx="5444025" cy="663560"/>
          </a:xfrm>
          <a:prstGeom prst="rect">
            <a:avLst/>
          </a:prstGeom>
        </p:spPr>
      </p:pic>
      <p:sp>
        <p:nvSpPr>
          <p:cNvPr id="23" name="Прямоугольник 22"/>
          <p:cNvSpPr/>
          <p:nvPr/>
        </p:nvSpPr>
        <p:spPr>
          <a:xfrm>
            <a:off x="340181" y="3253649"/>
            <a:ext cx="11246156" cy="646331"/>
          </a:xfrm>
          <a:prstGeom prst="rect">
            <a:avLst/>
          </a:prstGeom>
        </p:spPr>
        <p:txBody>
          <a:bodyPr wrap="square">
            <a:spAutoFit/>
          </a:bodyPr>
          <a:lstStyle/>
          <a:p>
            <a:r>
              <a:rPr lang="en-US" dirty="0" smtClean="0">
                <a:ea typeface="Times New Roman" panose="02020603050405020304" pitchFamily="18" charset="0"/>
                <a:cs typeface="Times New Roman" panose="02020603050405020304" pitchFamily="18" charset="0"/>
              </a:rPr>
              <a:t>h</a:t>
            </a:r>
            <a:r>
              <a:rPr lang="en-US" baseline="-25000" dirty="0" smtClean="0">
                <a:ea typeface="Times New Roman" panose="02020603050405020304" pitchFamily="18" charset="0"/>
                <a:cs typeface="Times New Roman" panose="02020603050405020304" pitchFamily="18" charset="0"/>
              </a:rPr>
              <a:t>o</a:t>
            </a:r>
            <a:r>
              <a:rPr lang="en-US" dirty="0" smtClean="0">
                <a:ea typeface="Times New Roman" panose="02020603050405020304" pitchFamily="18" charset="0"/>
                <a:cs typeface="Times New Roman" panose="02020603050405020304" pitchFamily="18" charset="0"/>
              </a:rPr>
              <a:t> is </a:t>
            </a:r>
            <a:r>
              <a:rPr lang="en-US" dirty="0">
                <a:ea typeface="Times New Roman" panose="02020603050405020304" pitchFamily="18" charset="0"/>
                <a:cs typeface="Times New Roman" panose="02020603050405020304" pitchFamily="18" charset="0"/>
              </a:rPr>
              <a:t>the liquid layer thickness on the ground </a:t>
            </a:r>
            <a:r>
              <a:rPr lang="en-US" dirty="0" smtClean="0">
                <a:ea typeface="Times New Roman" panose="02020603050405020304" pitchFamily="18" charset="0"/>
                <a:cs typeface="Times New Roman" panose="02020603050405020304" pitchFamily="18" charset="0"/>
              </a:rPr>
              <a:t>surface;</a:t>
            </a:r>
            <a:r>
              <a:rPr lang="uk-UA" dirty="0" smtClean="0">
                <a:ea typeface="Times New Roman" panose="02020603050405020304" pitchFamily="18" charset="0"/>
                <a:cs typeface="Times New Roman" panose="02020603050405020304" pitchFamily="18" charset="0"/>
              </a:rPr>
              <a:t> </a:t>
            </a:r>
            <a:r>
              <a:rPr lang="en-US" dirty="0" smtClean="0">
                <a:ea typeface="Times New Roman" panose="02020603050405020304" pitchFamily="18" charset="0"/>
                <a:cs typeface="Times New Roman" panose="02020603050405020304" pitchFamily="18" charset="0"/>
              </a:rPr>
              <a:t>z</a:t>
            </a:r>
            <a:r>
              <a:rPr lang="uk-UA" dirty="0" smtClean="0">
                <a:ea typeface="Times New Roman" panose="02020603050405020304" pitchFamily="18" charset="0"/>
                <a:cs typeface="Times New Roman" panose="02020603050405020304" pitchFamily="18" charset="0"/>
              </a:rPr>
              <a:t> </a:t>
            </a:r>
            <a:r>
              <a:rPr lang="en-US" dirty="0" smtClean="0">
                <a:ea typeface="Times New Roman" panose="02020603050405020304" pitchFamily="18" charset="0"/>
                <a:cs typeface="Times New Roman" panose="02020603050405020304" pitchFamily="18" charset="0"/>
              </a:rPr>
              <a:t>is </a:t>
            </a:r>
            <a:r>
              <a:rPr lang="en-US" dirty="0">
                <a:ea typeface="Times New Roman" panose="02020603050405020304" pitchFamily="18" charset="0"/>
                <a:cs typeface="Times New Roman" panose="02020603050405020304" pitchFamily="18" charset="0"/>
              </a:rPr>
              <a:t>the wetted ground layer thickness</a:t>
            </a:r>
            <a:r>
              <a:rPr lang="en-US" dirty="0" smtClean="0">
                <a:ea typeface="Times New Roman" panose="02020603050405020304" pitchFamily="18" charset="0"/>
                <a:cs typeface="Times New Roman" panose="02020603050405020304" pitchFamily="18" charset="0"/>
              </a:rPr>
              <a:t>; </a:t>
            </a:r>
          </a:p>
          <a:p>
            <a:r>
              <a:rPr lang="en-US" dirty="0" err="1" smtClean="0">
                <a:ea typeface="Times New Roman" panose="02020603050405020304" pitchFamily="18" charset="0"/>
                <a:cs typeface="Times New Roman" panose="02020603050405020304" pitchFamily="18" charset="0"/>
              </a:rPr>
              <a:t>h</a:t>
            </a:r>
            <a:r>
              <a:rPr lang="en-US" baseline="-25000" dirty="0" err="1" smtClean="0">
                <a:ea typeface="Times New Roman" panose="02020603050405020304" pitchFamily="18" charset="0"/>
                <a:cs typeface="Times New Roman" panose="02020603050405020304" pitchFamily="18" charset="0"/>
              </a:rPr>
              <a:t>f</a:t>
            </a:r>
            <a:r>
              <a:rPr lang="uk-UA" dirty="0" smtClean="0">
                <a:ea typeface="Times New Roman" panose="02020603050405020304" pitchFamily="18" charset="0"/>
                <a:cs typeface="Times New Roman" panose="02020603050405020304" pitchFamily="18" charset="0"/>
              </a:rPr>
              <a:t> </a:t>
            </a:r>
            <a:r>
              <a:rPr lang="en-US" dirty="0" smtClean="0">
                <a:cs typeface="Times New Roman" panose="02020603050405020304" pitchFamily="18" charset="0"/>
              </a:rPr>
              <a:t>is </a:t>
            </a:r>
            <a:r>
              <a:rPr lang="en-US" dirty="0">
                <a:cs typeface="Times New Roman" panose="02020603050405020304" pitchFamily="18" charset="0"/>
              </a:rPr>
              <a:t>the </a:t>
            </a:r>
            <a:r>
              <a:rPr lang="en-US" dirty="0">
                <a:ea typeface="Times New Roman" panose="02020603050405020304" pitchFamily="18" charset="0"/>
                <a:cs typeface="Times New Roman" panose="02020603050405020304" pitchFamily="18" charset="0"/>
              </a:rPr>
              <a:t>capillarity</a:t>
            </a:r>
            <a:r>
              <a:rPr lang="en-US" dirty="0">
                <a:cs typeface="Times New Roman" panose="02020603050405020304" pitchFamily="18" charset="0"/>
              </a:rPr>
              <a:t> </a:t>
            </a:r>
            <a:r>
              <a:rPr lang="en-US" dirty="0" smtClean="0">
                <a:cs typeface="Times New Roman" panose="02020603050405020304" pitchFamily="18" charset="0"/>
              </a:rPr>
              <a:t>value</a:t>
            </a:r>
            <a:r>
              <a:rPr lang="uk-UA" dirty="0" smtClean="0">
                <a:cs typeface="Times New Roman" panose="02020603050405020304" pitchFamily="18" charset="0"/>
              </a:rPr>
              <a:t>.</a:t>
            </a:r>
            <a:endParaRPr lang="ru-RU" dirty="0">
              <a:ea typeface="Times New Roman" panose="02020603050405020304" pitchFamily="18" charset="0"/>
              <a:cs typeface="Times New Roman" panose="02020603050405020304" pitchFamily="18" charset="0"/>
            </a:endParaRPr>
          </a:p>
        </p:txBody>
      </p:sp>
      <p:sp>
        <p:nvSpPr>
          <p:cNvPr id="24" name="Rectangle 13"/>
          <p:cNvSpPr>
            <a:spLocks noChangeArrowheads="1"/>
          </p:cNvSpPr>
          <p:nvPr/>
        </p:nvSpPr>
        <p:spPr bwMode="auto">
          <a:xfrm>
            <a:off x="742576" y="33668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8" name="Rectangle 17"/>
          <p:cNvSpPr>
            <a:spLocks noChangeArrowheads="1"/>
          </p:cNvSpPr>
          <p:nvPr/>
        </p:nvSpPr>
        <p:spPr bwMode="auto">
          <a:xfrm>
            <a:off x="5530361" y="3452541"/>
            <a:ext cx="1640789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2" name="Rectangle 21"/>
          <p:cNvSpPr>
            <a:spLocks noChangeArrowheads="1"/>
          </p:cNvSpPr>
          <p:nvPr/>
        </p:nvSpPr>
        <p:spPr bwMode="auto">
          <a:xfrm flipV="1">
            <a:off x="7218485" y="3623641"/>
            <a:ext cx="165040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37" name="Прямоугольник 36"/>
          <p:cNvSpPr/>
          <p:nvPr/>
        </p:nvSpPr>
        <p:spPr>
          <a:xfrm>
            <a:off x="340181" y="3916174"/>
            <a:ext cx="11043550" cy="369332"/>
          </a:xfrm>
          <a:prstGeom prst="rect">
            <a:avLst/>
          </a:prstGeom>
        </p:spPr>
        <p:txBody>
          <a:bodyPr wrap="square">
            <a:spAutoFit/>
          </a:bodyPr>
          <a:lstStyle/>
          <a:p>
            <a:r>
              <a:rPr lang="en-US" dirty="0">
                <a:ea typeface="Times New Roman" panose="02020603050405020304" pitchFamily="18" charset="0"/>
              </a:rPr>
              <a:t>By combining the expressions (1) and (3) we obtain the equations </a:t>
            </a:r>
            <a:endParaRPr lang="ru-RU" dirty="0"/>
          </a:p>
        </p:txBody>
      </p:sp>
      <p:pic>
        <p:nvPicPr>
          <p:cNvPr id="38" name="Рисунок 37"/>
          <p:cNvPicPr>
            <a:picLocks noChangeAspect="1"/>
          </p:cNvPicPr>
          <p:nvPr/>
        </p:nvPicPr>
        <p:blipFill>
          <a:blip r:embed="rId6"/>
          <a:stretch>
            <a:fillRect/>
          </a:stretch>
        </p:blipFill>
        <p:spPr>
          <a:xfrm>
            <a:off x="5143499" y="4259951"/>
            <a:ext cx="5590371" cy="731257"/>
          </a:xfrm>
          <a:prstGeom prst="rect">
            <a:avLst/>
          </a:prstGeom>
        </p:spPr>
      </p:pic>
      <p:sp>
        <p:nvSpPr>
          <p:cNvPr id="39" name="Прямоугольник 38"/>
          <p:cNvSpPr/>
          <p:nvPr/>
        </p:nvSpPr>
        <p:spPr>
          <a:xfrm>
            <a:off x="340181" y="5027416"/>
            <a:ext cx="11107404" cy="646331"/>
          </a:xfrm>
          <a:prstGeom prst="rect">
            <a:avLst/>
          </a:prstGeom>
        </p:spPr>
        <p:txBody>
          <a:bodyPr wrap="square">
            <a:spAutoFit/>
          </a:bodyPr>
          <a:lstStyle/>
          <a:p>
            <a:r>
              <a:rPr lang="en-US" dirty="0">
                <a:ea typeface="Times New Roman" panose="02020603050405020304" pitchFamily="18" charset="0"/>
              </a:rPr>
              <a:t>The infiltration of the liquid deep into the ground results in a decreased layer thickness on its surface: </a:t>
            </a:r>
            <a:endParaRPr lang="ru-RU" dirty="0"/>
          </a:p>
        </p:txBody>
      </p:sp>
      <p:pic>
        <p:nvPicPr>
          <p:cNvPr id="40" name="Рисунок 39"/>
          <p:cNvPicPr>
            <a:picLocks noChangeAspect="1"/>
          </p:cNvPicPr>
          <p:nvPr/>
        </p:nvPicPr>
        <p:blipFill>
          <a:blip r:embed="rId7"/>
          <a:stretch>
            <a:fillRect/>
          </a:stretch>
        </p:blipFill>
        <p:spPr>
          <a:xfrm>
            <a:off x="5391051" y="5376734"/>
            <a:ext cx="5342819" cy="730128"/>
          </a:xfrm>
          <a:prstGeom prst="rect">
            <a:avLst/>
          </a:prstGeom>
        </p:spPr>
      </p:pic>
      <p:sp>
        <p:nvSpPr>
          <p:cNvPr id="44" name="Прямоугольник 43"/>
          <p:cNvSpPr/>
          <p:nvPr/>
        </p:nvSpPr>
        <p:spPr>
          <a:xfrm>
            <a:off x="340181" y="6059273"/>
            <a:ext cx="11633218" cy="646331"/>
          </a:xfrm>
          <a:prstGeom prst="rect">
            <a:avLst/>
          </a:prstGeom>
        </p:spPr>
        <p:txBody>
          <a:bodyPr wrap="square">
            <a:spAutoFit/>
          </a:bodyPr>
          <a:lstStyle/>
          <a:p>
            <a:r>
              <a:rPr lang="en-US" dirty="0">
                <a:ea typeface="Times New Roman" panose="02020603050405020304" pitchFamily="18" charset="0"/>
              </a:rPr>
              <a:t>Solving the equation system (4)-(5</a:t>
            </a:r>
            <a:r>
              <a:rPr lang="en-US" dirty="0" smtClean="0">
                <a:ea typeface="Times New Roman" panose="02020603050405020304" pitchFamily="18" charset="0"/>
              </a:rPr>
              <a:t>)</a:t>
            </a:r>
            <a:r>
              <a:rPr lang="uk-UA" dirty="0" smtClean="0">
                <a:ea typeface="Times New Roman" panose="02020603050405020304" pitchFamily="18" charset="0"/>
              </a:rPr>
              <a:t>, </a:t>
            </a:r>
            <a:r>
              <a:rPr lang="en-US" dirty="0">
                <a:ea typeface="Times New Roman" panose="02020603050405020304" pitchFamily="18" charset="0"/>
              </a:rPr>
              <a:t>we will obtain the dependence of the infiltration time on the infiltration </a:t>
            </a:r>
            <a:r>
              <a:rPr lang="en-US" dirty="0" smtClean="0">
                <a:ea typeface="Times New Roman" panose="02020603050405020304" pitchFamily="18" charset="0"/>
              </a:rPr>
              <a:t>depth</a:t>
            </a:r>
            <a:r>
              <a:rPr lang="uk-UA" dirty="0" smtClean="0">
                <a:ea typeface="Times New Roman" panose="02020603050405020304" pitchFamily="18" charset="0"/>
              </a:rPr>
              <a:t> </a:t>
            </a:r>
            <a:r>
              <a:rPr lang="en-US" dirty="0" smtClean="0">
                <a:ea typeface="Times New Roman" panose="02020603050405020304" pitchFamily="18" charset="0"/>
              </a:rPr>
              <a:t>z.</a:t>
            </a:r>
            <a:endParaRPr lang="ru-RU" dirty="0"/>
          </a:p>
        </p:txBody>
      </p:sp>
    </p:spTree>
    <p:extLst>
      <p:ext uri="{BB962C8B-B14F-4D97-AF65-F5344CB8AC3E}">
        <p14:creationId xmlns:p14="http://schemas.microsoft.com/office/powerpoint/2010/main" val="3545166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05810" y="244652"/>
            <a:ext cx="11758301" cy="6403975"/>
          </a:xfrm>
        </p:spPr>
        <p:txBody>
          <a:bodyPr>
            <a:normAutofit/>
          </a:bodyPr>
          <a:lstStyle/>
          <a:p>
            <a:r>
              <a:rPr lang="en-US" sz="1800" dirty="0">
                <a:cs typeface="Times New Roman" panose="02020603050405020304" pitchFamily="18" charset="0"/>
              </a:rPr>
              <a:t>The dependence of the time of impregnation of crude oil into sand on the depth of impregnation is approximated by a polynomial containing terms of the second and third powers relative to the depth of impregnation z. The analysis of the impregnation of crude oil into sand shows that the depth of impregnation and the thickness of the liquid layer on the surface of the sand are linearly related</a:t>
            </a:r>
            <a:r>
              <a:rPr lang="en-US" sz="1800" dirty="0" smtClean="0">
                <a:cs typeface="Times New Roman" panose="02020603050405020304" pitchFamily="18" charset="0"/>
              </a:rPr>
              <a:t>.</a:t>
            </a:r>
            <a:r>
              <a:rPr lang="uk-UA" sz="1800" dirty="0" smtClean="0">
                <a:cs typeface="Times New Roman" panose="02020603050405020304" pitchFamily="18" charset="0"/>
              </a:rPr>
              <a:t> </a:t>
            </a:r>
            <a:r>
              <a:rPr lang="en-US" sz="1800" dirty="0" smtClean="0">
                <a:cs typeface="Times New Roman" panose="02020603050405020304" pitchFamily="18" charset="0"/>
              </a:rPr>
              <a:t>In </a:t>
            </a:r>
            <a:r>
              <a:rPr lang="en-US" sz="1800" dirty="0">
                <a:cs typeface="Times New Roman" panose="02020603050405020304" pitchFamily="18" charset="0"/>
              </a:rPr>
              <a:t>fig. 2 shows the experimental dependence of time on the depth of impregnation and its approximation in the form:</a:t>
            </a:r>
            <a:endParaRPr lang="ru-RU" sz="1800" dirty="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4734371" y="1660591"/>
            <a:ext cx="5998168" cy="368562"/>
          </a:xfrm>
          <a:prstGeom prst="rect">
            <a:avLst/>
          </a:prstGeom>
        </p:spPr>
      </p:pic>
      <p:sp>
        <p:nvSpPr>
          <p:cNvPr id="7" name="Прямоугольник 6"/>
          <p:cNvSpPr/>
          <p:nvPr/>
        </p:nvSpPr>
        <p:spPr>
          <a:xfrm>
            <a:off x="454799" y="2004033"/>
            <a:ext cx="11406764" cy="923330"/>
          </a:xfrm>
          <a:prstGeom prst="rect">
            <a:avLst/>
          </a:prstGeom>
        </p:spPr>
        <p:txBody>
          <a:bodyPr wrap="square">
            <a:spAutoFit/>
          </a:bodyPr>
          <a:lstStyle/>
          <a:p>
            <a:r>
              <a:rPr lang="ru-RU" dirty="0" err="1">
                <a:cs typeface="Times New Roman" panose="02020603050405020304" pitchFamily="18" charset="0"/>
              </a:rPr>
              <a:t>We</a:t>
            </a:r>
            <a:r>
              <a:rPr lang="ru-RU" dirty="0">
                <a:cs typeface="Times New Roman" panose="02020603050405020304" pitchFamily="18" charset="0"/>
              </a:rPr>
              <a:t> </a:t>
            </a:r>
            <a:r>
              <a:rPr lang="ru-RU" dirty="0" err="1">
                <a:cs typeface="Times New Roman" panose="02020603050405020304" pitchFamily="18" charset="0"/>
              </a:rPr>
              <a:t>will</a:t>
            </a:r>
            <a:r>
              <a:rPr lang="ru-RU" dirty="0">
                <a:cs typeface="Times New Roman" panose="02020603050405020304" pitchFamily="18" charset="0"/>
              </a:rPr>
              <a:t> </a:t>
            </a:r>
            <a:r>
              <a:rPr lang="ru-RU" dirty="0" err="1">
                <a:cs typeface="Times New Roman" panose="02020603050405020304" pitchFamily="18" charset="0"/>
              </a:rPr>
              <a:t>look</a:t>
            </a:r>
            <a:r>
              <a:rPr lang="ru-RU" dirty="0">
                <a:cs typeface="Times New Roman" panose="02020603050405020304" pitchFamily="18" charset="0"/>
              </a:rPr>
              <a:t> </a:t>
            </a:r>
            <a:r>
              <a:rPr lang="ru-RU" dirty="0" err="1">
                <a:cs typeface="Times New Roman" panose="02020603050405020304" pitchFamily="18" charset="0"/>
              </a:rPr>
              <a:t>for</a:t>
            </a:r>
            <a:r>
              <a:rPr lang="ru-RU" dirty="0">
                <a:cs typeface="Times New Roman" panose="02020603050405020304" pitchFamily="18" charset="0"/>
              </a:rPr>
              <a:t> </a:t>
            </a:r>
            <a:r>
              <a:rPr lang="ru-RU" dirty="0" err="1">
                <a:cs typeface="Times New Roman" panose="02020603050405020304" pitchFamily="18" charset="0"/>
              </a:rPr>
              <a:t>unknown</a:t>
            </a:r>
            <a:r>
              <a:rPr lang="ru-RU" dirty="0">
                <a:cs typeface="Times New Roman" panose="02020603050405020304" pitchFamily="18" charset="0"/>
              </a:rPr>
              <a:t> </a:t>
            </a:r>
            <a:r>
              <a:rPr lang="ru-RU" dirty="0" err="1" smtClean="0">
                <a:cs typeface="Times New Roman" panose="02020603050405020304" pitchFamily="18" charset="0"/>
              </a:rPr>
              <a:t>coefficients</a:t>
            </a:r>
            <a:r>
              <a:rPr lang="en-US" dirty="0" smtClean="0">
                <a:cs typeface="Times New Roman" panose="02020603050405020304" pitchFamily="18" charset="0"/>
              </a:rPr>
              <a:t> a, b</a:t>
            </a:r>
            <a:r>
              <a:rPr lang="ru-RU" dirty="0" smtClean="0">
                <a:cs typeface="Times New Roman" panose="02020603050405020304" pitchFamily="18" charset="0"/>
              </a:rPr>
              <a:t> </a:t>
            </a:r>
            <a:r>
              <a:rPr lang="ru-RU" dirty="0" err="1">
                <a:cs typeface="Times New Roman" panose="02020603050405020304" pitchFamily="18" charset="0"/>
              </a:rPr>
              <a:t>as</a:t>
            </a:r>
            <a:r>
              <a:rPr lang="ru-RU" dirty="0">
                <a:cs typeface="Times New Roman" panose="02020603050405020304" pitchFamily="18" charset="0"/>
              </a:rPr>
              <a:t> </a:t>
            </a:r>
            <a:r>
              <a:rPr lang="ru-RU" dirty="0" err="1">
                <a:cs typeface="Times New Roman" panose="02020603050405020304" pitchFamily="18" charset="0"/>
              </a:rPr>
              <a:t>values</a:t>
            </a:r>
            <a:r>
              <a:rPr lang="ru-RU" dirty="0">
                <a:cs typeface="Times New Roman" panose="02020603050405020304" pitchFamily="18" charset="0"/>
              </a:rPr>
              <a:t> </a:t>
            </a:r>
            <a:r>
              <a:rPr lang="ru-RU" dirty="0" err="1">
                <a:cs typeface="Times New Roman" panose="02020603050405020304" pitchFamily="18" charset="0"/>
              </a:rPr>
              <a:t>that</a:t>
            </a:r>
            <a:r>
              <a:rPr lang="ru-RU" dirty="0">
                <a:cs typeface="Times New Roman" panose="02020603050405020304" pitchFamily="18" charset="0"/>
              </a:rPr>
              <a:t> </a:t>
            </a:r>
            <a:r>
              <a:rPr lang="ru-RU" dirty="0" err="1">
                <a:cs typeface="Times New Roman" panose="02020603050405020304" pitchFamily="18" charset="0"/>
              </a:rPr>
              <a:t>ensure</a:t>
            </a:r>
            <a:r>
              <a:rPr lang="ru-RU" dirty="0">
                <a:cs typeface="Times New Roman" panose="02020603050405020304" pitchFamily="18" charset="0"/>
              </a:rPr>
              <a:t> </a:t>
            </a:r>
            <a:r>
              <a:rPr lang="ru-RU" dirty="0" err="1">
                <a:cs typeface="Times New Roman" panose="02020603050405020304" pitchFamily="18" charset="0"/>
              </a:rPr>
              <a:t>the</a:t>
            </a:r>
            <a:r>
              <a:rPr lang="ru-RU" dirty="0">
                <a:cs typeface="Times New Roman" panose="02020603050405020304" pitchFamily="18" charset="0"/>
              </a:rPr>
              <a:t> </a:t>
            </a:r>
            <a:r>
              <a:rPr lang="ru-RU" dirty="0" err="1">
                <a:cs typeface="Times New Roman" panose="02020603050405020304" pitchFamily="18" charset="0"/>
              </a:rPr>
              <a:t>minimum</a:t>
            </a:r>
            <a:r>
              <a:rPr lang="ru-RU" dirty="0">
                <a:cs typeface="Times New Roman" panose="02020603050405020304" pitchFamily="18" charset="0"/>
              </a:rPr>
              <a:t> </a:t>
            </a:r>
            <a:r>
              <a:rPr lang="ru-RU" dirty="0" err="1">
                <a:cs typeface="Times New Roman" panose="02020603050405020304" pitchFamily="18" charset="0"/>
              </a:rPr>
              <a:t>of</a:t>
            </a:r>
            <a:r>
              <a:rPr lang="ru-RU" dirty="0">
                <a:cs typeface="Times New Roman" panose="02020603050405020304" pitchFamily="18" charset="0"/>
              </a:rPr>
              <a:t> </a:t>
            </a:r>
            <a:r>
              <a:rPr lang="ru-RU" dirty="0" err="1">
                <a:cs typeface="Times New Roman" panose="02020603050405020304" pitchFamily="18" charset="0"/>
              </a:rPr>
              <a:t>the</a:t>
            </a:r>
            <a:r>
              <a:rPr lang="ru-RU" dirty="0">
                <a:cs typeface="Times New Roman" panose="02020603050405020304" pitchFamily="18" charset="0"/>
              </a:rPr>
              <a:t> </a:t>
            </a:r>
            <a:r>
              <a:rPr lang="ru-RU" dirty="0" err="1">
                <a:cs typeface="Times New Roman" panose="02020603050405020304" pitchFamily="18" charset="0"/>
              </a:rPr>
              <a:t>sum</a:t>
            </a:r>
            <a:r>
              <a:rPr lang="ru-RU" dirty="0">
                <a:cs typeface="Times New Roman" panose="02020603050405020304" pitchFamily="18" charset="0"/>
              </a:rPr>
              <a:t> </a:t>
            </a:r>
            <a:r>
              <a:rPr lang="ru-RU" dirty="0" err="1">
                <a:cs typeface="Times New Roman" panose="02020603050405020304" pitchFamily="18" charset="0"/>
              </a:rPr>
              <a:t>of</a:t>
            </a:r>
            <a:r>
              <a:rPr lang="ru-RU" dirty="0">
                <a:cs typeface="Times New Roman" panose="02020603050405020304" pitchFamily="18" charset="0"/>
              </a:rPr>
              <a:t> </a:t>
            </a:r>
            <a:r>
              <a:rPr lang="ru-RU" dirty="0" err="1">
                <a:cs typeface="Times New Roman" panose="02020603050405020304" pitchFamily="18" charset="0"/>
              </a:rPr>
              <a:t>squares</a:t>
            </a:r>
            <a:r>
              <a:rPr lang="ru-RU" dirty="0">
                <a:cs typeface="Times New Roman" panose="02020603050405020304" pitchFamily="18" charset="0"/>
              </a:rPr>
              <a:t> </a:t>
            </a:r>
            <a:r>
              <a:rPr lang="ru-RU" dirty="0" err="1">
                <a:cs typeface="Times New Roman" panose="02020603050405020304" pitchFamily="18" charset="0"/>
              </a:rPr>
              <a:t>of</a:t>
            </a:r>
            <a:r>
              <a:rPr lang="ru-RU" dirty="0">
                <a:cs typeface="Times New Roman" panose="02020603050405020304" pitchFamily="18" charset="0"/>
              </a:rPr>
              <a:t> </a:t>
            </a:r>
            <a:r>
              <a:rPr lang="ru-RU" dirty="0" err="1">
                <a:cs typeface="Times New Roman" panose="02020603050405020304" pitchFamily="18" charset="0"/>
              </a:rPr>
              <a:t>the</a:t>
            </a:r>
            <a:r>
              <a:rPr lang="ru-RU" dirty="0">
                <a:cs typeface="Times New Roman" panose="02020603050405020304" pitchFamily="18" charset="0"/>
              </a:rPr>
              <a:t> </a:t>
            </a:r>
            <a:r>
              <a:rPr lang="ru-RU" dirty="0" err="1">
                <a:cs typeface="Times New Roman" panose="02020603050405020304" pitchFamily="18" charset="0"/>
              </a:rPr>
              <a:t>deviations</a:t>
            </a:r>
            <a:r>
              <a:rPr lang="ru-RU" dirty="0">
                <a:cs typeface="Times New Roman" panose="02020603050405020304" pitchFamily="18" charset="0"/>
              </a:rPr>
              <a:t> </a:t>
            </a:r>
            <a:r>
              <a:rPr lang="ru-RU" dirty="0" err="1">
                <a:cs typeface="Times New Roman" panose="02020603050405020304" pitchFamily="18" charset="0"/>
              </a:rPr>
              <a:t>of</a:t>
            </a:r>
            <a:r>
              <a:rPr lang="ru-RU" dirty="0">
                <a:cs typeface="Times New Roman" panose="02020603050405020304" pitchFamily="18" charset="0"/>
              </a:rPr>
              <a:t> </a:t>
            </a:r>
            <a:r>
              <a:rPr lang="ru-RU" dirty="0" err="1">
                <a:cs typeface="Times New Roman" panose="02020603050405020304" pitchFamily="18" charset="0"/>
              </a:rPr>
              <a:t>the</a:t>
            </a:r>
            <a:r>
              <a:rPr lang="ru-RU" dirty="0">
                <a:cs typeface="Times New Roman" panose="02020603050405020304" pitchFamily="18" charset="0"/>
              </a:rPr>
              <a:t> </a:t>
            </a:r>
            <a:r>
              <a:rPr lang="ru-RU" dirty="0" err="1">
                <a:cs typeface="Times New Roman" panose="02020603050405020304" pitchFamily="18" charset="0"/>
              </a:rPr>
              <a:t>time</a:t>
            </a:r>
            <a:r>
              <a:rPr lang="ru-RU" dirty="0">
                <a:cs typeface="Times New Roman" panose="02020603050405020304" pitchFamily="18" charset="0"/>
              </a:rPr>
              <a:t> </a:t>
            </a:r>
            <a:r>
              <a:rPr lang="ru-RU" dirty="0" err="1" smtClean="0">
                <a:cs typeface="Times New Roman" panose="02020603050405020304" pitchFamily="18" charset="0"/>
              </a:rPr>
              <a:t>values</a:t>
            </a:r>
            <a:r>
              <a:rPr lang="en-US" dirty="0" smtClean="0">
                <a:cs typeface="Times New Roman" panose="02020603050405020304" pitchFamily="18" charset="0"/>
              </a:rPr>
              <a:t> t(</a:t>
            </a:r>
            <a:r>
              <a:rPr lang="en-US" dirty="0" err="1" smtClean="0">
                <a:cs typeface="Times New Roman" panose="02020603050405020304" pitchFamily="18" charset="0"/>
              </a:rPr>
              <a:t>z</a:t>
            </a:r>
            <a:r>
              <a:rPr lang="en-US" baseline="-25000" dirty="0" err="1" smtClean="0">
                <a:cs typeface="Times New Roman" panose="02020603050405020304" pitchFamily="18" charset="0"/>
              </a:rPr>
              <a:t>n</a:t>
            </a:r>
            <a:r>
              <a:rPr lang="en-US" dirty="0" smtClean="0">
                <a:cs typeface="Times New Roman" panose="02020603050405020304" pitchFamily="18" charset="0"/>
              </a:rPr>
              <a:t>) </a:t>
            </a:r>
            <a:r>
              <a:rPr lang="ru-RU" dirty="0" err="1" smtClean="0">
                <a:cs typeface="Times New Roman" panose="02020603050405020304" pitchFamily="18" charset="0"/>
              </a:rPr>
              <a:t>calculated</a:t>
            </a:r>
            <a:r>
              <a:rPr lang="ru-RU" dirty="0" smtClean="0">
                <a:cs typeface="Times New Roman" panose="02020603050405020304" pitchFamily="18" charset="0"/>
              </a:rPr>
              <a:t> </a:t>
            </a:r>
            <a:r>
              <a:rPr lang="ru-RU" dirty="0" err="1">
                <a:cs typeface="Times New Roman" panose="02020603050405020304" pitchFamily="18" charset="0"/>
              </a:rPr>
              <a:t>by</a:t>
            </a:r>
            <a:r>
              <a:rPr lang="ru-RU" dirty="0">
                <a:cs typeface="Times New Roman" panose="02020603050405020304" pitchFamily="18" charset="0"/>
              </a:rPr>
              <a:t> </a:t>
            </a:r>
            <a:r>
              <a:rPr lang="ru-RU" dirty="0" err="1">
                <a:cs typeface="Times New Roman" panose="02020603050405020304" pitchFamily="18" charset="0"/>
              </a:rPr>
              <a:t>the</a:t>
            </a:r>
            <a:r>
              <a:rPr lang="ru-RU" dirty="0">
                <a:cs typeface="Times New Roman" panose="02020603050405020304" pitchFamily="18" charset="0"/>
              </a:rPr>
              <a:t> </a:t>
            </a:r>
            <a:r>
              <a:rPr lang="ru-RU" dirty="0" err="1">
                <a:cs typeface="Times New Roman" panose="02020603050405020304" pitchFamily="18" charset="0"/>
              </a:rPr>
              <a:t>formula</a:t>
            </a:r>
            <a:r>
              <a:rPr lang="ru-RU" dirty="0">
                <a:cs typeface="Times New Roman" panose="02020603050405020304" pitchFamily="18" charset="0"/>
              </a:rPr>
              <a:t> </a:t>
            </a:r>
            <a:r>
              <a:rPr lang="ru-RU" dirty="0" err="1">
                <a:cs typeface="Times New Roman" panose="02020603050405020304" pitchFamily="18" charset="0"/>
              </a:rPr>
              <a:t>from</a:t>
            </a:r>
            <a:r>
              <a:rPr lang="ru-RU" dirty="0">
                <a:cs typeface="Times New Roman" panose="02020603050405020304" pitchFamily="18" charset="0"/>
              </a:rPr>
              <a:t> </a:t>
            </a:r>
            <a:r>
              <a:rPr lang="ru-RU" dirty="0" err="1">
                <a:cs typeface="Times New Roman" panose="02020603050405020304" pitchFamily="18" charset="0"/>
              </a:rPr>
              <a:t>the</a:t>
            </a:r>
            <a:r>
              <a:rPr lang="ru-RU" dirty="0">
                <a:cs typeface="Times New Roman" panose="02020603050405020304" pitchFamily="18" charset="0"/>
              </a:rPr>
              <a:t> </a:t>
            </a:r>
            <a:r>
              <a:rPr lang="ru-RU" dirty="0" err="1">
                <a:cs typeface="Times New Roman" panose="02020603050405020304" pitchFamily="18" charset="0"/>
              </a:rPr>
              <a:t>experimental</a:t>
            </a:r>
            <a:r>
              <a:rPr lang="ru-RU" dirty="0">
                <a:cs typeface="Times New Roman" panose="02020603050405020304" pitchFamily="18" charset="0"/>
              </a:rPr>
              <a:t> </a:t>
            </a:r>
            <a:r>
              <a:rPr lang="ru-RU" dirty="0" err="1" smtClean="0">
                <a:cs typeface="Times New Roman" panose="02020603050405020304" pitchFamily="18" charset="0"/>
              </a:rPr>
              <a:t>values</a:t>
            </a:r>
            <a:r>
              <a:rPr lang="en-US" dirty="0" smtClean="0">
                <a:cs typeface="Times New Roman" panose="02020603050405020304" pitchFamily="18" charset="0"/>
              </a:rPr>
              <a:t> </a:t>
            </a:r>
            <a:r>
              <a:rPr lang="en-US" dirty="0" err="1" smtClean="0">
                <a:cs typeface="Times New Roman" panose="02020603050405020304" pitchFamily="18" charset="0"/>
              </a:rPr>
              <a:t>t</a:t>
            </a:r>
            <a:r>
              <a:rPr lang="en-US" baseline="-25000" dirty="0" err="1" smtClean="0">
                <a:cs typeface="Times New Roman" panose="02020603050405020304" pitchFamily="18" charset="0"/>
              </a:rPr>
              <a:t>n</a:t>
            </a:r>
            <a:r>
              <a:rPr lang="ru-RU" dirty="0" smtClean="0">
                <a:cs typeface="Times New Roman" panose="02020603050405020304" pitchFamily="18" charset="0"/>
              </a:rPr>
              <a:t>:</a:t>
            </a:r>
            <a:endParaRPr lang="ru-RU" dirty="0">
              <a:cs typeface="Times New Roman" panose="02020603050405020304" pitchFamily="18" charset="0"/>
            </a:endParaRPr>
          </a:p>
        </p:txBody>
      </p:sp>
      <p:sp>
        <p:nvSpPr>
          <p:cNvPr id="10" name="Rectangle 4"/>
          <p:cNvSpPr>
            <a:spLocks noChangeArrowheads="1"/>
          </p:cNvSpPr>
          <p:nvPr/>
        </p:nvSpPr>
        <p:spPr bwMode="auto">
          <a:xfrm>
            <a:off x="2016623" y="2179177"/>
            <a:ext cx="1209817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4" name="Rectangle 9"/>
          <p:cNvSpPr>
            <a:spLocks noChangeArrowheads="1"/>
          </p:cNvSpPr>
          <p:nvPr/>
        </p:nvSpPr>
        <p:spPr bwMode="auto">
          <a:xfrm>
            <a:off x="7614137" y="2205531"/>
            <a:ext cx="1658509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16" name="Рисунок 15"/>
          <p:cNvPicPr>
            <a:picLocks noChangeAspect="1"/>
          </p:cNvPicPr>
          <p:nvPr/>
        </p:nvPicPr>
        <p:blipFill>
          <a:blip r:embed="rId3"/>
          <a:stretch>
            <a:fillRect/>
          </a:stretch>
        </p:blipFill>
        <p:spPr>
          <a:xfrm>
            <a:off x="4352192" y="2791020"/>
            <a:ext cx="6380347" cy="594660"/>
          </a:xfrm>
          <a:prstGeom prst="rect">
            <a:avLst/>
          </a:prstGeom>
        </p:spPr>
      </p:pic>
      <p:pic>
        <p:nvPicPr>
          <p:cNvPr id="1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799" y="3424378"/>
            <a:ext cx="4635298" cy="265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55667" y="3364144"/>
            <a:ext cx="4297363"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Прямоугольник 17"/>
          <p:cNvSpPr/>
          <p:nvPr/>
        </p:nvSpPr>
        <p:spPr>
          <a:xfrm>
            <a:off x="205810" y="6055663"/>
            <a:ext cx="5700346" cy="584775"/>
          </a:xfrm>
          <a:prstGeom prst="rect">
            <a:avLst/>
          </a:prstGeom>
        </p:spPr>
        <p:txBody>
          <a:bodyPr wrap="square">
            <a:spAutoFit/>
          </a:bodyPr>
          <a:lstStyle/>
          <a:p>
            <a:r>
              <a:rPr lang="en-US" sz="1600" b="1" dirty="0">
                <a:ea typeface="Times New Roman" panose="02020603050405020304" pitchFamily="18" charset="0"/>
              </a:rPr>
              <a:t>Fig. </a:t>
            </a:r>
            <a:r>
              <a:rPr lang="en-US" sz="1600" b="1" dirty="0" smtClean="0">
                <a:ea typeface="Times New Roman" panose="02020603050405020304" pitchFamily="18" charset="0"/>
              </a:rPr>
              <a:t>2</a:t>
            </a:r>
            <a:r>
              <a:rPr lang="en-US" sz="1600" dirty="0" smtClean="0">
                <a:ea typeface="Times New Roman" panose="02020603050405020304" pitchFamily="18" charset="0"/>
              </a:rPr>
              <a:t>. </a:t>
            </a:r>
            <a:r>
              <a:rPr lang="en-US" sz="1600" dirty="0">
                <a:ea typeface="Times New Roman" panose="02020603050405020304" pitchFamily="18" charset="0"/>
              </a:rPr>
              <a:t>Relationship between the oil layer thickness on the sand surface and the infiltration depth</a:t>
            </a:r>
            <a:endParaRPr lang="ru-RU" sz="1600" dirty="0"/>
          </a:p>
        </p:txBody>
      </p:sp>
      <p:sp>
        <p:nvSpPr>
          <p:cNvPr id="19" name="Прямоугольник 18"/>
          <p:cNvSpPr/>
          <p:nvPr/>
        </p:nvSpPr>
        <p:spPr>
          <a:xfrm>
            <a:off x="6155145" y="5843984"/>
            <a:ext cx="6096000" cy="830997"/>
          </a:xfrm>
          <a:prstGeom prst="rect">
            <a:avLst/>
          </a:prstGeom>
        </p:spPr>
        <p:txBody>
          <a:bodyPr>
            <a:spAutoFit/>
          </a:bodyPr>
          <a:lstStyle/>
          <a:p>
            <a:r>
              <a:rPr lang="en-US" sz="1600" b="1" dirty="0">
                <a:ea typeface="Times New Roman" panose="02020603050405020304" pitchFamily="18" charset="0"/>
              </a:rPr>
              <a:t>Fig</a:t>
            </a:r>
            <a:r>
              <a:rPr lang="uk-UA" sz="1600" b="1" dirty="0">
                <a:ea typeface="Times New Roman" panose="02020603050405020304" pitchFamily="18" charset="0"/>
              </a:rPr>
              <a:t>. </a:t>
            </a:r>
            <a:r>
              <a:rPr lang="en-US" sz="1600" b="1" dirty="0" smtClean="0">
                <a:ea typeface="Times New Roman" panose="02020603050405020304" pitchFamily="18" charset="0"/>
              </a:rPr>
              <a:t>3</a:t>
            </a:r>
            <a:r>
              <a:rPr lang="uk-UA" sz="1600" dirty="0" smtClean="0">
                <a:ea typeface="Times New Roman" panose="02020603050405020304" pitchFamily="18" charset="0"/>
              </a:rPr>
              <a:t>. </a:t>
            </a:r>
            <a:r>
              <a:rPr lang="en-US" sz="1600" dirty="0">
                <a:ea typeface="Times New Roman" panose="02020603050405020304" pitchFamily="18" charset="0"/>
              </a:rPr>
              <a:t>Dependence of the infiltration time on the infiltration depth</a:t>
            </a:r>
            <a:r>
              <a:rPr lang="uk-UA" sz="1600" dirty="0">
                <a:ea typeface="Times New Roman" panose="02020603050405020304" pitchFamily="18" charset="0"/>
              </a:rPr>
              <a:t>: 1-</a:t>
            </a:r>
            <a:r>
              <a:rPr lang="en-US" sz="1600" dirty="0">
                <a:ea typeface="Times New Roman" panose="02020603050405020304" pitchFamily="18" charset="0"/>
              </a:rPr>
              <a:t>experiment</a:t>
            </a:r>
            <a:r>
              <a:rPr lang="uk-UA" sz="1600" dirty="0">
                <a:ea typeface="Times New Roman" panose="02020603050405020304" pitchFamily="18" charset="0"/>
              </a:rPr>
              <a:t>; 2-</a:t>
            </a:r>
            <a:r>
              <a:rPr lang="en-US" sz="1600" dirty="0">
                <a:ea typeface="Times New Roman" panose="02020603050405020304" pitchFamily="18" charset="0"/>
              </a:rPr>
              <a:t>approximation in the form of </a:t>
            </a:r>
            <a:r>
              <a:rPr lang="uk-UA" sz="1600" dirty="0" smtClean="0">
                <a:ea typeface="Times New Roman" panose="02020603050405020304" pitchFamily="18" charset="0"/>
              </a:rPr>
              <a:t>(</a:t>
            </a:r>
            <a:r>
              <a:rPr lang="en-US" sz="1600" dirty="0" smtClean="0">
                <a:ea typeface="Times New Roman" panose="02020603050405020304" pitchFamily="18" charset="0"/>
              </a:rPr>
              <a:t>6</a:t>
            </a:r>
            <a:r>
              <a:rPr lang="uk-UA" sz="1600" dirty="0" smtClean="0">
                <a:ea typeface="Times New Roman" panose="02020603050405020304" pitchFamily="18" charset="0"/>
              </a:rPr>
              <a:t>)</a:t>
            </a:r>
            <a:endParaRPr lang="ru-RU" sz="1600" dirty="0"/>
          </a:p>
        </p:txBody>
      </p:sp>
    </p:spTree>
    <p:extLst>
      <p:ext uri="{BB962C8B-B14F-4D97-AF65-F5344CB8AC3E}">
        <p14:creationId xmlns:p14="http://schemas.microsoft.com/office/powerpoint/2010/main" val="299920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GB" dirty="0">
                <a:cs typeface="Times New Roman" panose="02020603050405020304" pitchFamily="18" charset="0"/>
              </a:rPr>
              <a:t>Findings/results </a:t>
            </a:r>
            <a:endParaRPr lang="hu-HU" dirty="0">
              <a:cs typeface="Times New Roman" panose="02020603050405020304" pitchFamily="18" charset="0"/>
            </a:endParaRPr>
          </a:p>
        </p:txBody>
      </p:sp>
      <p:sp>
        <p:nvSpPr>
          <p:cNvPr id="3" name="Tartalom helye 2"/>
          <p:cNvSpPr>
            <a:spLocks noGrp="1"/>
          </p:cNvSpPr>
          <p:nvPr>
            <p:ph idx="1"/>
          </p:nvPr>
        </p:nvSpPr>
        <p:spPr/>
        <p:txBody>
          <a:bodyPr>
            <a:normAutofit lnSpcReduction="10000"/>
          </a:bodyPr>
          <a:lstStyle/>
          <a:p>
            <a:pPr algn="just" hangingPunct="0"/>
            <a:r>
              <a:rPr lang="en-US" dirty="0">
                <a:cs typeface="Times New Roman" panose="02020603050405020304" pitchFamily="18" charset="0"/>
              </a:rPr>
              <a:t>The system of differential equations that describe the liquid spread on the sloped surface, the depth infiltration and the liquid burnout has been constructed. In addition, the availability of the surface asperities that should be filled by the spilled liquid was also taken into account. The spread type, i.e. instantaneous or continuous was taken into account in initial conditions. The method of finite elements was used for the solution of the equation system. </a:t>
            </a:r>
            <a:endParaRPr lang="ru-RU" dirty="0">
              <a:cs typeface="Times New Roman" panose="02020603050405020304" pitchFamily="18" charset="0"/>
            </a:endParaRPr>
          </a:p>
          <a:p>
            <a:pPr algn="just"/>
            <a:r>
              <a:rPr lang="en-US" dirty="0">
                <a:cs typeface="Times New Roman" panose="02020603050405020304" pitchFamily="18" charset="0"/>
              </a:rPr>
              <a:t>The developed algorithm enables the definition of the spread area, the dynamics of its change and the liquid layer thickness.</a:t>
            </a:r>
            <a:endParaRPr lang="hu-HU" dirty="0">
              <a:cs typeface="Times New Roman" panose="02020603050405020304" pitchFamily="18" charset="0"/>
            </a:endParaRPr>
          </a:p>
        </p:txBody>
      </p:sp>
    </p:spTree>
    <p:extLst>
      <p:ext uri="{BB962C8B-B14F-4D97-AF65-F5344CB8AC3E}">
        <p14:creationId xmlns:p14="http://schemas.microsoft.com/office/powerpoint/2010/main" val="4126073111"/>
      </p:ext>
    </p:extLst>
  </p:cSld>
  <p:clrMapOvr>
    <a:masterClrMapping/>
  </p:clrMapOvr>
</p:sld>
</file>

<file path=ppt/theme/theme1.xml><?xml version="1.0" encoding="utf-8"?>
<a:theme xmlns:a="http://schemas.openxmlformats.org/drawingml/2006/main" name="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mutató1" id="{CDED76E5-98E3-4581-BEAF-820A155584A4}" vid="{4544E563-C049-42F6-824C-8BFA254D6E29}"/>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NKE_prezentációs sablon_magyar</Template>
  <TotalTime>1103</TotalTime>
  <Words>1867</Words>
  <Application>Microsoft Office PowerPoint</Application>
  <PresentationFormat>Широкоэкранный</PresentationFormat>
  <Paragraphs>65</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Times New Roman</vt:lpstr>
      <vt:lpstr>Verdana</vt:lpstr>
      <vt:lpstr>Office-téma</vt:lpstr>
      <vt:lpstr>Experimental Determination of the Parameters of the Liquid Infiltration into the Sand</vt:lpstr>
      <vt:lpstr>About the Authors</vt:lpstr>
      <vt:lpstr>Abstract</vt:lpstr>
      <vt:lpstr>Introduction</vt:lpstr>
      <vt:lpstr>Objective/Methods</vt:lpstr>
      <vt:lpstr>Objective/Methods</vt:lpstr>
      <vt:lpstr>Презентация PowerPoint</vt:lpstr>
      <vt:lpstr>Презентация PowerPoint</vt:lpstr>
      <vt:lpstr>Findings/results </vt:lpstr>
      <vt:lpstr>Conclusion/suggestions</vt:lpstr>
      <vt:lpstr>References</vt:lpstr>
      <vt:lpstr>THANK YOU FOR YOUR ATTENTION!   Email address of the authors oleinik@nuczu.edu.ua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Albert Máté Tibor</dc:creator>
  <cp:lastModifiedBy>Олейник</cp:lastModifiedBy>
  <cp:revision>113</cp:revision>
  <dcterms:created xsi:type="dcterms:W3CDTF">2020-01-30T10:32:07Z</dcterms:created>
  <dcterms:modified xsi:type="dcterms:W3CDTF">2023-04-19T10:54:41Z</dcterms:modified>
</cp:coreProperties>
</file>